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62" r:id="rId2"/>
  </p:sldMasterIdLst>
  <p:notesMasterIdLst>
    <p:notesMasterId r:id="rId32"/>
  </p:notesMasterIdLst>
  <p:handoutMasterIdLst>
    <p:handoutMasterId r:id="rId33"/>
  </p:handoutMasterIdLst>
  <p:sldIdLst>
    <p:sldId id="853" r:id="rId3"/>
    <p:sldId id="852" r:id="rId4"/>
    <p:sldId id="873" r:id="rId5"/>
    <p:sldId id="856" r:id="rId6"/>
    <p:sldId id="874" r:id="rId7"/>
    <p:sldId id="875" r:id="rId8"/>
    <p:sldId id="869" r:id="rId9"/>
    <p:sldId id="870" r:id="rId10"/>
    <p:sldId id="857" r:id="rId11"/>
    <p:sldId id="859" r:id="rId12"/>
    <p:sldId id="871" r:id="rId13"/>
    <p:sldId id="882" r:id="rId14"/>
    <p:sldId id="883" r:id="rId15"/>
    <p:sldId id="884" r:id="rId16"/>
    <p:sldId id="872" r:id="rId17"/>
    <p:sldId id="878" r:id="rId18"/>
    <p:sldId id="879" r:id="rId19"/>
    <p:sldId id="880" r:id="rId20"/>
    <p:sldId id="889" r:id="rId21"/>
    <p:sldId id="890" r:id="rId22"/>
    <p:sldId id="897" r:id="rId23"/>
    <p:sldId id="894" r:id="rId24"/>
    <p:sldId id="895" r:id="rId25"/>
    <p:sldId id="885" r:id="rId26"/>
    <p:sldId id="886" r:id="rId27"/>
    <p:sldId id="887" r:id="rId28"/>
    <p:sldId id="864" r:id="rId29"/>
    <p:sldId id="866" r:id="rId30"/>
    <p:sldId id="867" r:id="rId31"/>
  </p:sldIdLst>
  <p:sldSz cx="9144000" cy="6858000" type="screen4x3"/>
  <p:notesSz cx="7315200" cy="96012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ae-sun Seo" initials="JS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C0008E"/>
    <a:srgbClr val="C00000"/>
    <a:srgbClr val="AFC6F3"/>
    <a:srgbClr val="D5FFD5"/>
    <a:srgbClr val="89CFFF"/>
    <a:srgbClr val="FF8585"/>
    <a:srgbClr val="FFCC66"/>
    <a:srgbClr val="66FFFF"/>
    <a:srgbClr val="9900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439" autoAdjust="0"/>
    <p:restoredTop sz="88210" autoAdjust="0"/>
  </p:normalViewPr>
  <p:slideViewPr>
    <p:cSldViewPr snapToGrid="0">
      <p:cViewPr>
        <p:scale>
          <a:sx n="54" d="100"/>
          <a:sy n="54" d="100"/>
        </p:scale>
        <p:origin x="1340" y="56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-67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commentAuthors" Target="commentAuthor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handoutMaster" Target="handoutMasters/handoutMaster1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notesMaster" Target="notesMasters/notesMaster1.xml"/><Relationship Id="rId37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375" y="0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798C35-8A6C-4669-B8EE-A35EDDA7209F}" type="datetimeFigureOut">
              <a:rPr lang="en-US" smtClean="0"/>
              <a:pPr/>
              <a:t>4/24/2017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20189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375" y="9120189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CE6271-78DE-4702-9874-34628AD802D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31084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/>
            </a:lvl1pPr>
          </a:lstStyle>
          <a:p>
            <a:endParaRPr lang="en-US"/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endParaRPr lang="en-US"/>
          </a:p>
        </p:txBody>
      </p:sp>
      <p:sp>
        <p:nvSpPr>
          <p:cNvPr id="1741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7300" y="720725"/>
            <a:ext cx="48006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741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9" y="4560889"/>
            <a:ext cx="5851525" cy="4319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41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9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/>
            </a:lvl1pPr>
          </a:lstStyle>
          <a:p>
            <a:endParaRPr lang="en-US"/>
          </a:p>
        </p:txBody>
      </p:sp>
      <p:sp>
        <p:nvSpPr>
          <p:cNvPr id="1741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375" y="9120189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fld id="{010B8656-D7FE-42A6-B960-6CAAC4278E8D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40008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0B8656-D7FE-42A6-B960-6CAAC4278E8D}" type="slidenum">
              <a:rPr lang="en-US" smtClean="0">
                <a:solidFill>
                  <a:srgbClr val="000000"/>
                </a:solidFill>
              </a:rPr>
              <a:pPr/>
              <a:t>1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67393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0B8656-D7FE-42A6-B960-6CAAC4278E8D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1562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0B8656-D7FE-42A6-B960-6CAAC4278E8D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07067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77975"/>
            <a:ext cx="7772400" cy="1470025"/>
          </a:xfrm>
          <a:effectLst>
            <a:outerShdw dist="35921" dir="2700000" algn="ctr" rotWithShape="0">
              <a:srgbClr val="808080"/>
            </a:outerShdw>
          </a:effectLst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082800" y="3886200"/>
            <a:ext cx="5689600" cy="1752600"/>
          </a:xfrm>
        </p:spPr>
        <p:txBody>
          <a:bodyPr/>
          <a:lstStyle>
            <a:lvl1pPr marL="0" indent="0">
              <a:buFont typeface="Wingdings" pitchFamily="2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77975"/>
            <a:ext cx="7772400" cy="1470025"/>
          </a:xfrm>
          <a:effectLst>
            <a:outerShdw dist="35921" dir="2700000" algn="ctr" rotWithShape="0">
              <a:srgbClr val="808080"/>
            </a:outerShdw>
          </a:effectLst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082800" y="3886200"/>
            <a:ext cx="5689600" cy="1752600"/>
          </a:xfrm>
        </p:spPr>
        <p:txBody>
          <a:bodyPr/>
          <a:lstStyle>
            <a:lvl1pPr marL="0" indent="0">
              <a:buFont typeface="Wingdings" pitchFamily="2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4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227"/>
          <a:stretch>
            <a:fillRect/>
          </a:stretch>
        </p:blipFill>
        <p:spPr bwMode="auto">
          <a:xfrm flipV="1">
            <a:off x="0" y="0"/>
            <a:ext cx="9144220" cy="12058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Line 14"/>
          <p:cNvSpPr>
            <a:spLocks noChangeShapeType="1"/>
          </p:cNvSpPr>
          <p:nvPr userDrawn="1"/>
        </p:nvSpPr>
        <p:spPr bwMode="auto">
          <a:xfrm>
            <a:off x="911225" y="6400800"/>
            <a:ext cx="8232775" cy="0"/>
          </a:xfrm>
          <a:prstGeom prst="line">
            <a:avLst/>
          </a:prstGeom>
          <a:noFill/>
          <a:ln w="25400">
            <a:solidFill>
              <a:srgbClr val="C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0" y="6486525"/>
            <a:ext cx="684213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600" b="1" i="0">
                <a:solidFill>
                  <a:srgbClr val="808080"/>
                </a:solidFill>
              </a:defRPr>
            </a:lvl1pPr>
          </a:lstStyle>
          <a:p>
            <a:pPr>
              <a:defRPr/>
            </a:pPr>
            <a:r>
              <a:rPr lang="en-US"/>
              <a:t>- </a:t>
            </a:r>
            <a:fld id="{5702A24C-C4CD-4510-A1DD-CEB556D2535A}" type="slidenum">
              <a:rPr lang="en-US"/>
              <a:pPr>
                <a:defRPr/>
              </a:pPr>
              <a:t>‹#›</a:t>
            </a:fld>
            <a:r>
              <a:rPr lang="en-US"/>
              <a:t> -</a:t>
            </a:r>
          </a:p>
        </p:txBody>
      </p:sp>
      <p:sp>
        <p:nvSpPr>
          <p:cNvPr id="9" name="Rectangle 24"/>
          <p:cNvSpPr>
            <a:spLocks noChangeArrowheads="1"/>
          </p:cNvSpPr>
          <p:nvPr userDrawn="1"/>
        </p:nvSpPr>
        <p:spPr bwMode="auto">
          <a:xfrm>
            <a:off x="4501365" y="6486525"/>
            <a:ext cx="4422775" cy="37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r"/>
            <a:r>
              <a:rPr lang="en-US" sz="1600" b="1" dirty="0">
                <a:solidFill>
                  <a:srgbClr val="808080"/>
                </a:solidFill>
              </a:rPr>
              <a:t>Arizona State University</a:t>
            </a:r>
          </a:p>
        </p:txBody>
      </p:sp>
    </p:spTree>
    <p:extLst>
      <p:ext uri="{BB962C8B-B14F-4D97-AF65-F5344CB8AC3E}">
        <p14:creationId xmlns:p14="http://schemas.microsoft.com/office/powerpoint/2010/main" val="37865245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txBody>
          <a:bodyPr/>
          <a:lstStyle>
            <a:lvl1pPr>
              <a:defRPr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>
              <a:defRPr>
                <a:solidFill>
                  <a:schemeClr val="tx1">
                    <a:lumMod val="95000"/>
                    <a:lumOff val="5000"/>
                  </a:schemeClr>
                </a:solidFill>
              </a:defRPr>
            </a:lvl2pPr>
            <a:lvl3pPr>
              <a:defRPr>
                <a:solidFill>
                  <a:schemeClr val="tx1">
                    <a:lumMod val="95000"/>
                    <a:lumOff val="5000"/>
                  </a:schemeClr>
                </a:solidFill>
              </a:defRPr>
            </a:lvl3pPr>
            <a:lvl4pPr>
              <a:defRPr>
                <a:solidFill>
                  <a:schemeClr val="tx1">
                    <a:lumMod val="95000"/>
                    <a:lumOff val="5000"/>
                  </a:schemeClr>
                </a:solidFill>
              </a:defRPr>
            </a:lvl4pPr>
            <a:lvl5pPr>
              <a:defRPr>
                <a:solidFill>
                  <a:schemeClr val="tx1">
                    <a:lumMod val="95000"/>
                    <a:lumOff val="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0" y="6486525"/>
            <a:ext cx="684213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600" b="1" i="0">
                <a:solidFill>
                  <a:srgbClr val="808080"/>
                </a:solidFill>
              </a:defRPr>
            </a:lvl1pPr>
          </a:lstStyle>
          <a:p>
            <a:pPr>
              <a:defRPr/>
            </a:pPr>
            <a:r>
              <a:rPr lang="en-US"/>
              <a:t>- </a:t>
            </a:r>
            <a:fld id="{5702A24C-C4CD-4510-A1DD-CEB556D2535A}" type="slidenum">
              <a:rPr lang="en-US"/>
              <a:pPr>
                <a:defRPr/>
              </a:pPr>
              <a:t>‹#›</a:t>
            </a:fld>
            <a:r>
              <a:rPr lang="en-US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42209696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0" y="6486525"/>
            <a:ext cx="684213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600" b="1" i="0">
                <a:solidFill>
                  <a:srgbClr val="808080"/>
                </a:solidFill>
              </a:defRPr>
            </a:lvl1pPr>
          </a:lstStyle>
          <a:p>
            <a:pPr>
              <a:defRPr/>
            </a:pPr>
            <a:r>
              <a:rPr lang="en-US"/>
              <a:t>- </a:t>
            </a:r>
            <a:fld id="{5702A24C-C4CD-4510-A1DD-CEB556D2535A}" type="slidenum">
              <a:rPr lang="en-US"/>
              <a:pPr>
                <a:defRPr/>
              </a:pPr>
              <a:t>‹#›</a:t>
            </a:fld>
            <a:r>
              <a:rPr lang="en-US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12478604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47675" y="933450"/>
            <a:ext cx="4038600" cy="51069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8675" y="933450"/>
            <a:ext cx="4038600" cy="51069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0" y="6486525"/>
            <a:ext cx="684213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600" b="1" i="0">
                <a:solidFill>
                  <a:srgbClr val="808080"/>
                </a:solidFill>
              </a:defRPr>
            </a:lvl1pPr>
          </a:lstStyle>
          <a:p>
            <a:pPr>
              <a:defRPr/>
            </a:pPr>
            <a:r>
              <a:rPr lang="en-US"/>
              <a:t>- </a:t>
            </a:r>
            <a:fld id="{5702A24C-C4CD-4510-A1DD-CEB556D2535A}" type="slidenum">
              <a:rPr lang="en-US"/>
              <a:pPr>
                <a:defRPr/>
              </a:pPr>
              <a:t>‹#›</a:t>
            </a:fld>
            <a:r>
              <a:rPr lang="en-US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14710019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0"/>
          </p:nvPr>
        </p:nvSpPr>
        <p:spPr bwMode="auto">
          <a:xfrm>
            <a:off x="0" y="6486525"/>
            <a:ext cx="684213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600" b="1" i="0">
                <a:solidFill>
                  <a:srgbClr val="808080"/>
                </a:solidFill>
              </a:defRPr>
            </a:lvl1pPr>
          </a:lstStyle>
          <a:p>
            <a:pPr>
              <a:defRPr/>
            </a:pPr>
            <a:r>
              <a:rPr lang="en-US"/>
              <a:t>- </a:t>
            </a:r>
            <a:fld id="{5702A24C-C4CD-4510-A1DD-CEB556D2535A}" type="slidenum">
              <a:rPr lang="en-US"/>
              <a:pPr>
                <a:defRPr/>
              </a:pPr>
              <a:t>‹#›</a:t>
            </a:fld>
            <a:r>
              <a:rPr lang="en-US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11461791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0" y="6486525"/>
            <a:ext cx="684213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600" b="1" i="0">
                <a:solidFill>
                  <a:srgbClr val="808080"/>
                </a:solidFill>
              </a:defRPr>
            </a:lvl1pPr>
          </a:lstStyle>
          <a:p>
            <a:pPr>
              <a:defRPr/>
            </a:pPr>
            <a:r>
              <a:rPr lang="en-US"/>
              <a:t>- </a:t>
            </a:r>
            <a:fld id="{5702A24C-C4CD-4510-A1DD-CEB556D2535A}" type="slidenum">
              <a:rPr lang="en-US"/>
              <a:pPr>
                <a:defRPr/>
              </a:pPr>
              <a:t>‹#›</a:t>
            </a:fld>
            <a:r>
              <a:rPr lang="en-US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421784663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0" y="6486525"/>
            <a:ext cx="684213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600" b="1" i="0">
                <a:solidFill>
                  <a:srgbClr val="808080"/>
                </a:solidFill>
              </a:defRPr>
            </a:lvl1pPr>
          </a:lstStyle>
          <a:p>
            <a:pPr>
              <a:defRPr/>
            </a:pPr>
            <a:r>
              <a:rPr lang="en-US"/>
              <a:t>- </a:t>
            </a:r>
            <a:fld id="{5702A24C-C4CD-4510-A1DD-CEB556D2535A}" type="slidenum">
              <a:rPr lang="en-US"/>
              <a:pPr>
                <a:defRPr/>
              </a:pPr>
              <a:t>‹#›</a:t>
            </a:fld>
            <a:r>
              <a:rPr lang="en-US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14929631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088" y="112713"/>
            <a:ext cx="8229600" cy="8001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47675" y="933450"/>
            <a:ext cx="4038600" cy="5106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8675" y="933450"/>
            <a:ext cx="4038600" cy="5106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0" y="6486525"/>
            <a:ext cx="684213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600" b="1" i="0">
                <a:solidFill>
                  <a:srgbClr val="808080"/>
                </a:solidFill>
              </a:defRPr>
            </a:lvl1pPr>
          </a:lstStyle>
          <a:p>
            <a:pPr>
              <a:defRPr/>
            </a:pPr>
            <a:r>
              <a:rPr lang="en-US"/>
              <a:t>- </a:t>
            </a:r>
            <a:fld id="{5702A24C-C4CD-4510-A1DD-CEB556D2535A}" type="slidenum">
              <a:rPr lang="en-US"/>
              <a:pPr>
                <a:defRPr/>
              </a:pPr>
              <a:t>‹#›</a:t>
            </a:fld>
            <a:r>
              <a:rPr lang="en-US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427461708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088" y="112713"/>
            <a:ext cx="8229600" cy="8001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47675" y="933450"/>
            <a:ext cx="4038600" cy="5106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38675" y="933450"/>
            <a:ext cx="4038600" cy="2476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38675" y="3562350"/>
            <a:ext cx="4038600" cy="24780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0" y="6486525"/>
            <a:ext cx="684213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600" b="1" i="0">
                <a:solidFill>
                  <a:srgbClr val="808080"/>
                </a:solidFill>
              </a:defRPr>
            </a:lvl1pPr>
          </a:lstStyle>
          <a:p>
            <a:pPr>
              <a:defRPr/>
            </a:pPr>
            <a:r>
              <a:rPr lang="en-US"/>
              <a:t>- </a:t>
            </a:r>
            <a:fld id="{5702A24C-C4CD-4510-A1DD-CEB556D2535A}" type="slidenum">
              <a:rPr lang="en-US"/>
              <a:pPr>
                <a:defRPr/>
              </a:pPr>
              <a:t>‹#›</a:t>
            </a:fld>
            <a:r>
              <a:rPr lang="en-US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31876272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txBody>
          <a:bodyPr/>
          <a:lstStyle>
            <a:lvl1pPr>
              <a:defRPr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>
              <a:defRPr>
                <a:solidFill>
                  <a:schemeClr val="tx1">
                    <a:lumMod val="95000"/>
                    <a:lumOff val="5000"/>
                  </a:schemeClr>
                </a:solidFill>
              </a:defRPr>
            </a:lvl2pPr>
            <a:lvl3pPr>
              <a:defRPr>
                <a:solidFill>
                  <a:schemeClr val="tx1">
                    <a:lumMod val="95000"/>
                    <a:lumOff val="5000"/>
                  </a:schemeClr>
                </a:solidFill>
              </a:defRPr>
            </a:lvl3pPr>
            <a:lvl4pPr>
              <a:defRPr>
                <a:solidFill>
                  <a:schemeClr val="tx1">
                    <a:lumMod val="95000"/>
                    <a:lumOff val="5000"/>
                  </a:schemeClr>
                </a:solidFill>
              </a:defRPr>
            </a:lvl4pPr>
            <a:lvl5pPr>
              <a:defRPr>
                <a:solidFill>
                  <a:schemeClr val="tx1">
                    <a:lumMod val="95000"/>
                    <a:lumOff val="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0" y="6486525"/>
            <a:ext cx="684213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600" b="1" i="0">
                <a:solidFill>
                  <a:srgbClr val="808080"/>
                </a:solidFill>
              </a:defRPr>
            </a:lvl1pPr>
          </a:lstStyle>
          <a:p>
            <a:pPr>
              <a:defRPr/>
            </a:pPr>
            <a:r>
              <a:rPr lang="en-US"/>
              <a:t>- </a:t>
            </a:r>
            <a:fld id="{5702A24C-C4CD-4510-A1DD-CEB556D2535A}" type="slidenum">
              <a:rPr lang="en-US"/>
              <a:pPr>
                <a:defRPr/>
              </a:pPr>
              <a:t>‹#›</a:t>
            </a:fld>
            <a:r>
              <a:rPr lang="en-US"/>
              <a:t> -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0" y="6486525"/>
            <a:ext cx="684213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600" b="1" i="0">
                <a:solidFill>
                  <a:srgbClr val="808080"/>
                </a:solidFill>
              </a:defRPr>
            </a:lvl1pPr>
          </a:lstStyle>
          <a:p>
            <a:pPr>
              <a:defRPr/>
            </a:pPr>
            <a:r>
              <a:rPr lang="en-US"/>
              <a:t>- </a:t>
            </a:r>
            <a:fld id="{5702A24C-C4CD-4510-A1DD-CEB556D2535A}" type="slidenum">
              <a:rPr lang="en-US"/>
              <a:pPr>
                <a:defRPr/>
              </a:pPr>
              <a:t>‹#›</a:t>
            </a:fld>
            <a:r>
              <a:rPr lang="en-US"/>
              <a:t> -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47675" y="933450"/>
            <a:ext cx="4038600" cy="51069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8675" y="933450"/>
            <a:ext cx="4038600" cy="51069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0" y="6486525"/>
            <a:ext cx="684213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600" b="1" i="0">
                <a:solidFill>
                  <a:srgbClr val="808080"/>
                </a:solidFill>
              </a:defRPr>
            </a:lvl1pPr>
          </a:lstStyle>
          <a:p>
            <a:pPr>
              <a:defRPr/>
            </a:pPr>
            <a:r>
              <a:rPr lang="en-US"/>
              <a:t>- </a:t>
            </a:r>
            <a:fld id="{5702A24C-C4CD-4510-A1DD-CEB556D2535A}" type="slidenum">
              <a:rPr lang="en-US"/>
              <a:pPr>
                <a:defRPr/>
              </a:pPr>
              <a:t>‹#›</a:t>
            </a:fld>
            <a:r>
              <a:rPr lang="en-US"/>
              <a:t> -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0"/>
          </p:nvPr>
        </p:nvSpPr>
        <p:spPr bwMode="auto">
          <a:xfrm>
            <a:off x="0" y="6486525"/>
            <a:ext cx="684213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600" b="1" i="0">
                <a:solidFill>
                  <a:srgbClr val="808080"/>
                </a:solidFill>
              </a:defRPr>
            </a:lvl1pPr>
          </a:lstStyle>
          <a:p>
            <a:pPr>
              <a:defRPr/>
            </a:pPr>
            <a:r>
              <a:rPr lang="en-US"/>
              <a:t>- </a:t>
            </a:r>
            <a:fld id="{5702A24C-C4CD-4510-A1DD-CEB556D2535A}" type="slidenum">
              <a:rPr lang="en-US"/>
              <a:pPr>
                <a:defRPr/>
              </a:pPr>
              <a:t>‹#›</a:t>
            </a:fld>
            <a:r>
              <a:rPr lang="en-US"/>
              <a:t> -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0" y="6486525"/>
            <a:ext cx="684213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600" b="1" i="0">
                <a:solidFill>
                  <a:srgbClr val="808080"/>
                </a:solidFill>
              </a:defRPr>
            </a:lvl1pPr>
          </a:lstStyle>
          <a:p>
            <a:pPr>
              <a:defRPr/>
            </a:pPr>
            <a:r>
              <a:rPr lang="en-US"/>
              <a:t>- </a:t>
            </a:r>
            <a:fld id="{5702A24C-C4CD-4510-A1DD-CEB556D2535A}" type="slidenum">
              <a:rPr lang="en-US"/>
              <a:pPr>
                <a:defRPr/>
              </a:pPr>
              <a:t>‹#›</a:t>
            </a:fld>
            <a:r>
              <a:rPr lang="en-US"/>
              <a:t> -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0" y="6486525"/>
            <a:ext cx="684213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600" b="1" i="0">
                <a:solidFill>
                  <a:srgbClr val="808080"/>
                </a:solidFill>
              </a:defRPr>
            </a:lvl1pPr>
          </a:lstStyle>
          <a:p>
            <a:pPr>
              <a:defRPr/>
            </a:pPr>
            <a:r>
              <a:rPr lang="en-US"/>
              <a:t>- </a:t>
            </a:r>
            <a:fld id="{5702A24C-C4CD-4510-A1DD-CEB556D2535A}" type="slidenum">
              <a:rPr lang="en-US"/>
              <a:pPr>
                <a:defRPr/>
              </a:pPr>
              <a:t>‹#›</a:t>
            </a:fld>
            <a:r>
              <a:rPr lang="en-US"/>
              <a:t> -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088" y="112713"/>
            <a:ext cx="8229600" cy="8001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47675" y="933450"/>
            <a:ext cx="4038600" cy="5106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8675" y="933450"/>
            <a:ext cx="4038600" cy="5106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0" y="6486525"/>
            <a:ext cx="684213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600" b="1" i="0">
                <a:solidFill>
                  <a:srgbClr val="808080"/>
                </a:solidFill>
              </a:defRPr>
            </a:lvl1pPr>
          </a:lstStyle>
          <a:p>
            <a:pPr>
              <a:defRPr/>
            </a:pPr>
            <a:r>
              <a:rPr lang="en-US"/>
              <a:t>- </a:t>
            </a:r>
            <a:fld id="{5702A24C-C4CD-4510-A1DD-CEB556D2535A}" type="slidenum">
              <a:rPr lang="en-US"/>
              <a:pPr>
                <a:defRPr/>
              </a:pPr>
              <a:t>‹#›</a:t>
            </a:fld>
            <a:r>
              <a:rPr lang="en-US"/>
              <a:t> -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088" y="112713"/>
            <a:ext cx="8229600" cy="8001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47675" y="933450"/>
            <a:ext cx="4038600" cy="5106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38675" y="933450"/>
            <a:ext cx="4038600" cy="2476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38675" y="3562350"/>
            <a:ext cx="4038600" cy="24780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0" y="6486525"/>
            <a:ext cx="684213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600" b="1" i="0">
                <a:solidFill>
                  <a:srgbClr val="808080"/>
                </a:solidFill>
              </a:defRPr>
            </a:lvl1pPr>
          </a:lstStyle>
          <a:p>
            <a:pPr>
              <a:defRPr/>
            </a:pPr>
            <a:r>
              <a:rPr lang="en-US"/>
              <a:t>- </a:t>
            </a:r>
            <a:fld id="{5702A24C-C4CD-4510-A1DD-CEB556D2535A}" type="slidenum">
              <a:rPr lang="en-US"/>
              <a:pPr>
                <a:defRPr/>
              </a:pPr>
              <a:t>‹#›</a:t>
            </a:fld>
            <a:r>
              <a:rPr lang="en-US"/>
              <a:t> -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e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image" Target="../media/image1.jpeg"/><Relationship Id="rId5" Type="http://schemas.openxmlformats.org/officeDocument/2006/relationships/slideLayout" Target="../slideLayouts/slideLayout14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227"/>
          <a:stretch>
            <a:fillRect/>
          </a:stretch>
        </p:blipFill>
        <p:spPr bwMode="auto">
          <a:xfrm flipV="1">
            <a:off x="0" y="0"/>
            <a:ext cx="9144220" cy="12058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46088" y="112713"/>
            <a:ext cx="8229600" cy="800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47675" y="933450"/>
            <a:ext cx="8229600" cy="5106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Line 14"/>
          <p:cNvSpPr>
            <a:spLocks noChangeShapeType="1"/>
          </p:cNvSpPr>
          <p:nvPr userDrawn="1"/>
        </p:nvSpPr>
        <p:spPr bwMode="auto">
          <a:xfrm>
            <a:off x="911225" y="6400800"/>
            <a:ext cx="8232775" cy="0"/>
          </a:xfrm>
          <a:prstGeom prst="line">
            <a:avLst/>
          </a:prstGeom>
          <a:noFill/>
          <a:ln w="25400">
            <a:solidFill>
              <a:srgbClr val="C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0" y="6486525"/>
            <a:ext cx="684213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600" b="1" i="0">
                <a:solidFill>
                  <a:srgbClr val="808080"/>
                </a:solidFill>
              </a:defRPr>
            </a:lvl1pPr>
          </a:lstStyle>
          <a:p>
            <a:pPr>
              <a:defRPr/>
            </a:pPr>
            <a:r>
              <a:rPr lang="en-US"/>
              <a:t>- </a:t>
            </a:r>
            <a:fld id="{5702A24C-C4CD-4510-A1DD-CEB556D2535A}" type="slidenum">
              <a:rPr lang="en-US"/>
              <a:pPr>
                <a:defRPr/>
              </a:pPr>
              <a:t>‹#›</a:t>
            </a:fld>
            <a:r>
              <a:rPr lang="en-US"/>
              <a:t> -</a:t>
            </a:r>
          </a:p>
        </p:txBody>
      </p:sp>
      <p:sp>
        <p:nvSpPr>
          <p:cNvPr id="12" name="Rectangle 24"/>
          <p:cNvSpPr>
            <a:spLocks noChangeArrowheads="1"/>
          </p:cNvSpPr>
          <p:nvPr userDrawn="1"/>
        </p:nvSpPr>
        <p:spPr bwMode="auto">
          <a:xfrm>
            <a:off x="4501365" y="6486525"/>
            <a:ext cx="4422775" cy="37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r"/>
            <a:r>
              <a:rPr lang="en-US" sz="1600" b="1" dirty="0">
                <a:solidFill>
                  <a:srgbClr val="808080"/>
                </a:solidFill>
              </a:rPr>
              <a:t>Arizona State University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61" r:id="rId9"/>
  </p:sldLayoutIdLst>
  <p:hf hdr="0" dt="0"/>
  <p:txStyles>
    <p:titleStyle>
      <a:lvl1pPr algn="l" rtl="0" fontAlgn="base">
        <a:spcBef>
          <a:spcPct val="0"/>
        </a:spcBef>
        <a:spcAft>
          <a:spcPct val="0"/>
        </a:spcAft>
        <a:defRPr sz="4000" b="1">
          <a:solidFill>
            <a:schemeClr val="tx1">
              <a:lumMod val="95000"/>
              <a:lumOff val="5000"/>
            </a:schemeClr>
          </a:solidFill>
          <a:effectLst/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cs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cs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cs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cs typeface="Arial" charset="0"/>
        </a:defRPr>
      </a:lvl9pPr>
    </p:titleStyle>
    <p:bodyStyle>
      <a:lvl1pPr marL="342900" indent="-342900" algn="l" rtl="0" fontAlgn="base">
        <a:lnSpc>
          <a:spcPct val="120000"/>
        </a:lnSpc>
        <a:spcBef>
          <a:spcPct val="20000"/>
        </a:spcBef>
        <a:spcAft>
          <a:spcPct val="0"/>
        </a:spcAft>
        <a:buClr>
          <a:srgbClr val="C00000"/>
        </a:buClr>
        <a:buSzPct val="110000"/>
        <a:buFont typeface="Wingdings" pitchFamily="2" charset="2"/>
        <a:buChar char="§"/>
        <a:defRPr sz="3200">
          <a:solidFill>
            <a:schemeClr val="tx1">
              <a:lumMod val="95000"/>
              <a:lumOff val="5000"/>
            </a:schemeClr>
          </a:solidFill>
          <a:latin typeface="+mn-lt"/>
          <a:ea typeface="+mn-ea"/>
          <a:cs typeface="+mn-cs"/>
        </a:defRPr>
      </a:lvl1pPr>
      <a:lvl2pPr marL="742950" indent="-285750" algn="l" rtl="0" fontAlgn="base">
        <a:lnSpc>
          <a:spcPct val="120000"/>
        </a:lnSpc>
        <a:spcBef>
          <a:spcPct val="20000"/>
        </a:spcBef>
        <a:spcAft>
          <a:spcPct val="0"/>
        </a:spcAft>
        <a:buClr>
          <a:srgbClr val="C00000"/>
        </a:buClr>
        <a:buSzPct val="90000"/>
        <a:buFont typeface="Arial" charset="0"/>
        <a:buChar char="–"/>
        <a:defRPr sz="2800">
          <a:solidFill>
            <a:schemeClr val="tx1">
              <a:lumMod val="95000"/>
              <a:lumOff val="5000"/>
            </a:schemeClr>
          </a:solidFill>
          <a:latin typeface="+mn-lt"/>
          <a:cs typeface="+mn-cs"/>
        </a:defRPr>
      </a:lvl2pPr>
      <a:lvl3pPr marL="1143000" indent="-228600" algn="l" rtl="0" fontAlgn="base">
        <a:lnSpc>
          <a:spcPct val="120000"/>
        </a:lnSpc>
        <a:spcBef>
          <a:spcPct val="20000"/>
        </a:spcBef>
        <a:spcAft>
          <a:spcPct val="0"/>
        </a:spcAft>
        <a:buChar char="•"/>
        <a:defRPr sz="2400">
          <a:solidFill>
            <a:schemeClr val="tx1">
              <a:lumMod val="95000"/>
              <a:lumOff val="5000"/>
            </a:schemeClr>
          </a:solidFill>
          <a:latin typeface="+mn-lt"/>
          <a:cs typeface="+mn-cs"/>
        </a:defRPr>
      </a:lvl3pPr>
      <a:lvl4pPr marL="1600200" indent="-228600" algn="l" rtl="0" fontAlgn="base">
        <a:lnSpc>
          <a:spcPct val="120000"/>
        </a:lnSpc>
        <a:spcBef>
          <a:spcPct val="20000"/>
        </a:spcBef>
        <a:spcAft>
          <a:spcPct val="0"/>
        </a:spcAft>
        <a:buChar char="–"/>
        <a:defRPr sz="2000">
          <a:solidFill>
            <a:schemeClr val="tx1">
              <a:lumMod val="95000"/>
              <a:lumOff val="5000"/>
            </a:schemeClr>
          </a:solidFill>
          <a:latin typeface="+mn-lt"/>
          <a:cs typeface="+mn-cs"/>
        </a:defRPr>
      </a:lvl4pPr>
      <a:lvl5pPr marL="2057400" indent="-228600" algn="l" rtl="0" fontAlgn="base">
        <a:lnSpc>
          <a:spcPct val="120000"/>
        </a:lnSpc>
        <a:spcBef>
          <a:spcPct val="20000"/>
        </a:spcBef>
        <a:spcAft>
          <a:spcPct val="0"/>
        </a:spcAft>
        <a:buChar char="»"/>
        <a:defRPr sz="2000">
          <a:solidFill>
            <a:schemeClr val="tx1">
              <a:lumMod val="95000"/>
              <a:lumOff val="5000"/>
            </a:schemeClr>
          </a:solidFill>
          <a:latin typeface="+mn-lt"/>
          <a:cs typeface="+mn-cs"/>
        </a:defRPr>
      </a:lvl5pPr>
      <a:lvl6pPr marL="2514600" indent="-228600" algn="l" rtl="0" fontAlgn="base">
        <a:lnSpc>
          <a:spcPct val="120000"/>
        </a:lnSpc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lnSpc>
          <a:spcPct val="120000"/>
        </a:lnSpc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lnSpc>
          <a:spcPct val="120000"/>
        </a:lnSpc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lnSpc>
          <a:spcPct val="120000"/>
        </a:lnSpc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227"/>
          <a:stretch>
            <a:fillRect/>
          </a:stretch>
        </p:blipFill>
        <p:spPr bwMode="auto">
          <a:xfrm flipV="1">
            <a:off x="0" y="0"/>
            <a:ext cx="9144220" cy="12058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46088" y="112713"/>
            <a:ext cx="8229600" cy="800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47675" y="933450"/>
            <a:ext cx="8229600" cy="5106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Line 14"/>
          <p:cNvSpPr>
            <a:spLocks noChangeShapeType="1"/>
          </p:cNvSpPr>
          <p:nvPr userDrawn="1"/>
        </p:nvSpPr>
        <p:spPr bwMode="auto">
          <a:xfrm>
            <a:off x="911225" y="6400800"/>
            <a:ext cx="8232775" cy="0"/>
          </a:xfrm>
          <a:prstGeom prst="line">
            <a:avLst/>
          </a:prstGeom>
          <a:noFill/>
          <a:ln w="25400">
            <a:solidFill>
              <a:srgbClr val="C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1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0" y="6486525"/>
            <a:ext cx="684213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600" b="1" i="0">
                <a:solidFill>
                  <a:srgbClr val="808080"/>
                </a:solidFill>
              </a:defRPr>
            </a:lvl1pPr>
          </a:lstStyle>
          <a:p>
            <a:pPr>
              <a:defRPr/>
            </a:pPr>
            <a:r>
              <a:rPr lang="en-US"/>
              <a:t>- </a:t>
            </a:r>
            <a:fld id="{5702A24C-C4CD-4510-A1DD-CEB556D2535A}" type="slidenum">
              <a:rPr lang="en-US"/>
              <a:pPr>
                <a:defRPr/>
              </a:pPr>
              <a:t>‹#›</a:t>
            </a:fld>
            <a:r>
              <a:rPr lang="en-US"/>
              <a:t> -</a:t>
            </a:r>
          </a:p>
        </p:txBody>
      </p:sp>
      <p:sp>
        <p:nvSpPr>
          <p:cNvPr id="12" name="Rectangle 24"/>
          <p:cNvSpPr>
            <a:spLocks noChangeArrowheads="1"/>
          </p:cNvSpPr>
          <p:nvPr userDrawn="1"/>
        </p:nvSpPr>
        <p:spPr bwMode="auto">
          <a:xfrm>
            <a:off x="4501365" y="6486525"/>
            <a:ext cx="4422775" cy="37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r"/>
            <a:r>
              <a:rPr lang="en-US" sz="1600" b="1" dirty="0">
                <a:solidFill>
                  <a:srgbClr val="808080"/>
                </a:solidFill>
              </a:rPr>
              <a:t>Arizona State University</a:t>
            </a:r>
          </a:p>
        </p:txBody>
      </p:sp>
    </p:spTree>
    <p:extLst>
      <p:ext uri="{BB962C8B-B14F-4D97-AF65-F5344CB8AC3E}">
        <p14:creationId xmlns:p14="http://schemas.microsoft.com/office/powerpoint/2010/main" val="10401122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</p:sldLayoutIdLst>
  <p:hf hdr="0" dt="0"/>
  <p:txStyles>
    <p:titleStyle>
      <a:lvl1pPr algn="l" rtl="0" fontAlgn="base">
        <a:spcBef>
          <a:spcPct val="0"/>
        </a:spcBef>
        <a:spcAft>
          <a:spcPct val="0"/>
        </a:spcAft>
        <a:defRPr sz="4000" b="1">
          <a:solidFill>
            <a:schemeClr val="tx1">
              <a:lumMod val="95000"/>
              <a:lumOff val="5000"/>
            </a:schemeClr>
          </a:solidFill>
          <a:effectLst/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cs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cs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cs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cs typeface="Arial" charset="0"/>
        </a:defRPr>
      </a:lvl9pPr>
    </p:titleStyle>
    <p:bodyStyle>
      <a:lvl1pPr marL="342900" indent="-342900" algn="l" rtl="0" fontAlgn="base">
        <a:lnSpc>
          <a:spcPct val="120000"/>
        </a:lnSpc>
        <a:spcBef>
          <a:spcPct val="20000"/>
        </a:spcBef>
        <a:spcAft>
          <a:spcPct val="0"/>
        </a:spcAft>
        <a:buClr>
          <a:srgbClr val="C00000"/>
        </a:buClr>
        <a:buSzPct val="110000"/>
        <a:buFont typeface="Wingdings" pitchFamily="2" charset="2"/>
        <a:buChar char="§"/>
        <a:defRPr sz="3200">
          <a:solidFill>
            <a:schemeClr val="tx1">
              <a:lumMod val="95000"/>
              <a:lumOff val="5000"/>
            </a:schemeClr>
          </a:solidFill>
          <a:latin typeface="+mn-lt"/>
          <a:ea typeface="+mn-ea"/>
          <a:cs typeface="+mn-cs"/>
        </a:defRPr>
      </a:lvl1pPr>
      <a:lvl2pPr marL="742950" indent="-285750" algn="l" rtl="0" fontAlgn="base">
        <a:lnSpc>
          <a:spcPct val="120000"/>
        </a:lnSpc>
        <a:spcBef>
          <a:spcPct val="20000"/>
        </a:spcBef>
        <a:spcAft>
          <a:spcPct val="0"/>
        </a:spcAft>
        <a:buClr>
          <a:srgbClr val="C00000"/>
        </a:buClr>
        <a:buSzPct val="90000"/>
        <a:buFont typeface="Arial" charset="0"/>
        <a:buChar char="–"/>
        <a:defRPr sz="2800">
          <a:solidFill>
            <a:schemeClr val="tx1">
              <a:lumMod val="95000"/>
              <a:lumOff val="5000"/>
            </a:schemeClr>
          </a:solidFill>
          <a:latin typeface="+mn-lt"/>
          <a:cs typeface="+mn-cs"/>
        </a:defRPr>
      </a:lvl2pPr>
      <a:lvl3pPr marL="1143000" indent="-228600" algn="l" rtl="0" fontAlgn="base">
        <a:lnSpc>
          <a:spcPct val="120000"/>
        </a:lnSpc>
        <a:spcBef>
          <a:spcPct val="20000"/>
        </a:spcBef>
        <a:spcAft>
          <a:spcPct val="0"/>
        </a:spcAft>
        <a:buChar char="•"/>
        <a:defRPr sz="2400">
          <a:solidFill>
            <a:schemeClr val="tx1">
              <a:lumMod val="95000"/>
              <a:lumOff val="5000"/>
            </a:schemeClr>
          </a:solidFill>
          <a:latin typeface="+mn-lt"/>
          <a:cs typeface="+mn-cs"/>
        </a:defRPr>
      </a:lvl3pPr>
      <a:lvl4pPr marL="1600200" indent="-228600" algn="l" rtl="0" fontAlgn="base">
        <a:lnSpc>
          <a:spcPct val="120000"/>
        </a:lnSpc>
        <a:spcBef>
          <a:spcPct val="20000"/>
        </a:spcBef>
        <a:spcAft>
          <a:spcPct val="0"/>
        </a:spcAft>
        <a:buChar char="–"/>
        <a:defRPr sz="2000">
          <a:solidFill>
            <a:schemeClr val="tx1">
              <a:lumMod val="95000"/>
              <a:lumOff val="5000"/>
            </a:schemeClr>
          </a:solidFill>
          <a:latin typeface="+mn-lt"/>
          <a:cs typeface="+mn-cs"/>
        </a:defRPr>
      </a:lvl4pPr>
      <a:lvl5pPr marL="2057400" indent="-228600" algn="l" rtl="0" fontAlgn="base">
        <a:lnSpc>
          <a:spcPct val="120000"/>
        </a:lnSpc>
        <a:spcBef>
          <a:spcPct val="20000"/>
        </a:spcBef>
        <a:spcAft>
          <a:spcPct val="0"/>
        </a:spcAft>
        <a:buChar char="»"/>
        <a:defRPr sz="2000">
          <a:solidFill>
            <a:schemeClr val="tx1">
              <a:lumMod val="95000"/>
              <a:lumOff val="5000"/>
            </a:schemeClr>
          </a:solidFill>
          <a:latin typeface="+mn-lt"/>
          <a:cs typeface="+mn-cs"/>
        </a:defRPr>
      </a:lvl5pPr>
      <a:lvl6pPr marL="2514600" indent="-228600" algn="l" rtl="0" fontAlgn="base">
        <a:lnSpc>
          <a:spcPct val="120000"/>
        </a:lnSpc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lnSpc>
          <a:spcPct val="120000"/>
        </a:lnSpc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lnSpc>
          <a:spcPct val="120000"/>
        </a:lnSpc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lnSpc>
          <a:spcPct val="120000"/>
        </a:lnSpc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bsankar@asu.edu" TargetMode="External"/><Relationship Id="rId7" Type="http://schemas.openxmlformats.org/officeDocument/2006/relationships/hyperlink" Target="mailto:rnachiap@asu.edu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6" Type="http://schemas.openxmlformats.org/officeDocument/2006/relationships/hyperlink" Target="mailto:snaray36@asu.edu" TargetMode="External"/><Relationship Id="rId5" Type="http://schemas.openxmlformats.org/officeDocument/2006/relationships/hyperlink" Target="mailto:amanjesh@asu.edu" TargetMode="External"/><Relationship Id="rId4" Type="http://schemas.openxmlformats.org/officeDocument/2006/relationships/hyperlink" Target="mailto:ksubra19@asu.edu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mailto:ksubra19@asu.edu" TargetMode="External"/><Relationship Id="rId2" Type="http://schemas.openxmlformats.org/officeDocument/2006/relationships/hyperlink" Target="mailto:bsankar@asu.edu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mailto:rnachiap@asu.edu" TargetMode="External"/><Relationship Id="rId5" Type="http://schemas.openxmlformats.org/officeDocument/2006/relationships/hyperlink" Target="mailto:snaray36@asu.edu" TargetMode="External"/><Relationship Id="rId4" Type="http://schemas.openxmlformats.org/officeDocument/2006/relationships/hyperlink" Target="mailto:amanjesh@asu.edu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noaa.gov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98763"/>
            <a:ext cx="9144000" cy="1470025"/>
          </a:xfr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en-US" sz="3200" b="0" dirty="0">
                <a:solidFill>
                  <a:srgbClr val="C00000"/>
                </a:solidFill>
                <a:latin typeface="Calibri"/>
                <a:cs typeface="Calibri"/>
              </a:rPr>
              <a:t>CSE 575 Class Project Presentation</a:t>
            </a:r>
            <a:br>
              <a:rPr lang="en-US" sz="5000" b="0" dirty="0">
                <a:solidFill>
                  <a:srgbClr val="C00000"/>
                </a:solidFill>
                <a:latin typeface="Calibri"/>
                <a:cs typeface="Calibri"/>
              </a:rPr>
            </a:br>
            <a:r>
              <a:rPr lang="en-US" sz="5000" b="0">
                <a:solidFill>
                  <a:srgbClr val="C00000"/>
                </a:solidFill>
                <a:latin typeface="Calibri"/>
                <a:cs typeface="Calibri"/>
              </a:rPr>
              <a:t>Weather Forecasting </a:t>
            </a:r>
            <a:endParaRPr lang="en-US" sz="5000" b="0" dirty="0">
              <a:solidFill>
                <a:srgbClr val="C00000"/>
              </a:solidFill>
              <a:latin typeface="Calibri"/>
              <a:cs typeface="Calibri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89796" y="2968066"/>
            <a:ext cx="6964407" cy="2106209"/>
          </a:xfrm>
        </p:spPr>
        <p:txBody>
          <a:bodyPr/>
          <a:lstStyle/>
          <a:p>
            <a:r>
              <a:rPr lang="en-US" sz="2000" dirty="0"/>
              <a:t>Team Members:</a:t>
            </a:r>
          </a:p>
          <a:p>
            <a:pPr marL="342900" indent="-342900">
              <a:buFont typeface="+mj-lt"/>
              <a:buAutoNum type="arabicPeriod"/>
            </a:pPr>
            <a:r>
              <a:rPr lang="hr-HR" sz="1400" dirty="0" err="1"/>
              <a:t>Balaji</a:t>
            </a:r>
            <a:r>
              <a:rPr lang="hr-HR" sz="1400" dirty="0"/>
              <a:t> </a:t>
            </a:r>
            <a:r>
              <a:rPr lang="hr-HR" sz="1400" dirty="0" err="1"/>
              <a:t>Sankar</a:t>
            </a:r>
            <a:r>
              <a:rPr lang="hr-HR" sz="1400" dirty="0"/>
              <a:t> </a:t>
            </a:r>
            <a:r>
              <a:rPr lang="mr-IN" sz="1400" dirty="0"/>
              <a:t>–</a:t>
            </a:r>
            <a:r>
              <a:rPr lang="hr-HR" sz="1400" dirty="0"/>
              <a:t> 1209346459 </a:t>
            </a:r>
            <a:r>
              <a:rPr lang="en-US" sz="1400" dirty="0"/>
              <a:t>- </a:t>
            </a:r>
            <a:r>
              <a:rPr lang="en-US" sz="1400" dirty="0">
                <a:hlinkClick r:id="rId3"/>
              </a:rPr>
              <a:t>bsankar@asu.edu</a:t>
            </a:r>
            <a:r>
              <a:rPr lang="en-US" sz="1400" dirty="0"/>
              <a:t> </a:t>
            </a:r>
            <a:r>
              <a:rPr lang="mr-IN" sz="1400" dirty="0"/>
              <a:t>–</a:t>
            </a:r>
            <a:r>
              <a:rPr lang="en-US" sz="1400" dirty="0"/>
              <a:t> 20% contribution</a:t>
            </a:r>
            <a:endParaRPr lang="hr-HR" sz="1400" dirty="0"/>
          </a:p>
          <a:p>
            <a:pPr marL="342900" indent="-342900">
              <a:buFont typeface="+mj-lt"/>
              <a:buAutoNum type="arabicPeriod"/>
            </a:pPr>
            <a:r>
              <a:rPr lang="en-US" sz="1400" dirty="0" err="1"/>
              <a:t>Karthik</a:t>
            </a:r>
            <a:r>
              <a:rPr lang="en-US" sz="1400" dirty="0"/>
              <a:t> Subramanian </a:t>
            </a:r>
            <a:r>
              <a:rPr lang="mr-IN" sz="1400" dirty="0"/>
              <a:t>–</a:t>
            </a:r>
            <a:r>
              <a:rPr lang="en-US" sz="1400" dirty="0"/>
              <a:t> 1209360876 - </a:t>
            </a:r>
            <a:r>
              <a:rPr lang="en-US" sz="1400" dirty="0">
                <a:hlinkClick r:id="rId4"/>
              </a:rPr>
              <a:t>ksubra19@asu.edu</a:t>
            </a:r>
            <a:r>
              <a:rPr lang="en-US" sz="1400" dirty="0"/>
              <a:t> </a:t>
            </a:r>
            <a:r>
              <a:rPr lang="mr-IN" sz="1400" dirty="0"/>
              <a:t>–</a:t>
            </a:r>
            <a:r>
              <a:rPr lang="en-US" sz="1400" dirty="0"/>
              <a:t> 20% contribution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 err="1"/>
              <a:t>Aarti</a:t>
            </a:r>
            <a:r>
              <a:rPr lang="en-US" sz="1400" dirty="0"/>
              <a:t> Rao </a:t>
            </a:r>
            <a:r>
              <a:rPr lang="en-US" sz="1400" dirty="0" err="1"/>
              <a:t>Manjeshwar</a:t>
            </a:r>
            <a:r>
              <a:rPr lang="en-US" sz="1400" dirty="0"/>
              <a:t> </a:t>
            </a:r>
            <a:r>
              <a:rPr lang="mr-IN" sz="1400" dirty="0"/>
              <a:t>–</a:t>
            </a:r>
            <a:r>
              <a:rPr lang="en-US" sz="1400" dirty="0"/>
              <a:t> 1209163211 - </a:t>
            </a:r>
            <a:r>
              <a:rPr lang="en-US" sz="1400" dirty="0">
                <a:hlinkClick r:id="rId5"/>
              </a:rPr>
              <a:t>amanjesh@asu.edu</a:t>
            </a:r>
            <a:r>
              <a:rPr lang="en-US" sz="1400" dirty="0"/>
              <a:t> </a:t>
            </a:r>
            <a:r>
              <a:rPr lang="mr-IN" sz="1400" dirty="0"/>
              <a:t>–</a:t>
            </a:r>
            <a:r>
              <a:rPr lang="en-US" sz="1400" dirty="0"/>
              <a:t> 20% contribution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 err="1"/>
              <a:t>Shwetha</a:t>
            </a:r>
            <a:r>
              <a:rPr lang="en-US" sz="1400" dirty="0"/>
              <a:t> Narayanan </a:t>
            </a:r>
            <a:r>
              <a:rPr lang="mr-IN" sz="1400" dirty="0"/>
              <a:t>–</a:t>
            </a:r>
            <a:r>
              <a:rPr lang="en-US" sz="1400" dirty="0"/>
              <a:t> 1209166097 - </a:t>
            </a:r>
            <a:r>
              <a:rPr lang="en-US" sz="1400" dirty="0">
                <a:hlinkClick r:id="rId6"/>
              </a:rPr>
              <a:t>snaray36@asu.edu</a:t>
            </a:r>
            <a:r>
              <a:rPr lang="en-US" sz="1400" dirty="0"/>
              <a:t> </a:t>
            </a:r>
            <a:r>
              <a:rPr lang="mr-IN" sz="1400" dirty="0"/>
              <a:t>–</a:t>
            </a:r>
            <a:r>
              <a:rPr lang="en-US" sz="1400" dirty="0"/>
              <a:t> 20% contribution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Ramanathan Nachiappan </a:t>
            </a:r>
            <a:r>
              <a:rPr lang="mr-IN" sz="1400" dirty="0"/>
              <a:t>–</a:t>
            </a:r>
            <a:r>
              <a:rPr lang="en-US" sz="1400" dirty="0"/>
              <a:t> 1210822532 </a:t>
            </a:r>
            <a:r>
              <a:rPr lang="mr-IN" sz="1400" dirty="0"/>
              <a:t>–</a:t>
            </a:r>
            <a:r>
              <a:rPr lang="en-US" sz="1400" dirty="0"/>
              <a:t> </a:t>
            </a:r>
            <a:r>
              <a:rPr lang="en-US" sz="1400" dirty="0">
                <a:hlinkClick r:id="rId7"/>
              </a:rPr>
              <a:t>rnachiap@asu.edu</a:t>
            </a:r>
            <a:r>
              <a:rPr lang="en-US" sz="1400" dirty="0"/>
              <a:t> - 20% contribution</a:t>
            </a:r>
          </a:p>
          <a:p>
            <a:endParaRPr lang="en-US" altLang="zh-CN" sz="1600" dirty="0"/>
          </a:p>
          <a:p>
            <a:endParaRPr lang="en-US" altLang="zh-CN" sz="1600" dirty="0"/>
          </a:p>
          <a:p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0" y="6486525"/>
            <a:ext cx="684213" cy="371475"/>
          </a:xfrm>
        </p:spPr>
        <p:txBody>
          <a:bodyPr/>
          <a:lstStyle/>
          <a:p>
            <a:pPr>
              <a:defRPr/>
            </a:pPr>
            <a:r>
              <a:rPr lang="en-US" dirty="0"/>
              <a:t>- </a:t>
            </a:r>
            <a:fld id="{5702A24C-C4CD-4510-A1DD-CEB556D2535A}" type="slidenum">
              <a:rPr lang="en-US" smtClean="0"/>
              <a:pPr>
                <a:defRPr/>
              </a:pPr>
              <a:t>1</a:t>
            </a:fld>
            <a:r>
              <a:rPr lang="en-US" dirty="0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42645982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 Modeling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Similar to Baseline Prediction Model</a:t>
            </a:r>
          </a:p>
          <a:p>
            <a:r>
              <a:rPr lang="en-US" sz="2000" dirty="0"/>
              <a:t>Not Naïve Approach</a:t>
            </a:r>
            <a:r>
              <a:rPr lang="en-US" sz="1600" dirty="0"/>
              <a:t> – Based on Linear Regression</a:t>
            </a:r>
          </a:p>
          <a:p>
            <a:r>
              <a:rPr lang="mr-IN" sz="2000" dirty="0"/>
              <a:t>X(t+1) = </a:t>
            </a:r>
            <a:r>
              <a:rPr lang="en-US" sz="2000" dirty="0"/>
              <a:t>w</a:t>
            </a:r>
            <a:r>
              <a:rPr lang="mr-IN" sz="2000" dirty="0"/>
              <a:t>0 + </a:t>
            </a:r>
            <a:r>
              <a:rPr lang="en-US" sz="2000" dirty="0"/>
              <a:t>w</a:t>
            </a:r>
            <a:r>
              <a:rPr lang="mr-IN" sz="2000" dirty="0"/>
              <a:t>1*X(t-1)</a:t>
            </a:r>
            <a:endParaRPr lang="en-US" sz="2000" dirty="0"/>
          </a:p>
          <a:p>
            <a:r>
              <a:rPr lang="en-US" sz="2000" dirty="0"/>
              <a:t>This relationship between variables is called correlation </a:t>
            </a:r>
          </a:p>
          <a:p>
            <a:r>
              <a:rPr lang="en-US" sz="2000" dirty="0"/>
              <a:t>Performed a correlation check for the two variables t+1 and t-1</a:t>
            </a:r>
          </a:p>
          <a:p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- </a:t>
            </a:r>
            <a:fld id="{5702A24C-C4CD-4510-A1DD-CEB556D2535A}" type="slidenum">
              <a:rPr lang="en-US" smtClean="0"/>
              <a:pPr>
                <a:defRPr/>
              </a:pPr>
              <a:t>10</a:t>
            </a:fld>
            <a:r>
              <a:rPr lang="en-US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12568081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Correlation Check between t-1 and t+1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54" t="6737" r="6727" b="8810"/>
          <a:stretch/>
        </p:blipFill>
        <p:spPr>
          <a:xfrm>
            <a:off x="472838" y="1205947"/>
            <a:ext cx="3994071" cy="225287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- </a:t>
            </a:r>
            <a:fld id="{5702A24C-C4CD-4510-A1DD-CEB556D2535A}" type="slidenum">
              <a:rPr lang="en-US" smtClean="0"/>
              <a:pPr>
                <a:defRPr/>
              </a:pPr>
              <a:t>11</a:t>
            </a:fld>
            <a:r>
              <a:rPr lang="en-US"/>
              <a:t> -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65" t="6903" r="6521" b="8589"/>
          <a:stretch/>
        </p:blipFill>
        <p:spPr>
          <a:xfrm>
            <a:off x="4774137" y="1205947"/>
            <a:ext cx="4020821" cy="225287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18" t="6224" r="6726" b="8698"/>
          <a:stretch/>
        </p:blipFill>
        <p:spPr>
          <a:xfrm>
            <a:off x="2563852" y="4007402"/>
            <a:ext cx="3994071" cy="225287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010430" y="836615"/>
            <a:ext cx="918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Seattle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368780" y="836615"/>
            <a:ext cx="831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Dallas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894236" y="3638070"/>
            <a:ext cx="1221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Cincinnati</a:t>
            </a:r>
          </a:p>
        </p:txBody>
      </p:sp>
    </p:spTree>
    <p:extLst>
      <p:ext uri="{BB962C8B-B14F-4D97-AF65-F5344CB8AC3E}">
        <p14:creationId xmlns:p14="http://schemas.microsoft.com/office/powerpoint/2010/main" val="15111197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 Results Seattle	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- </a:t>
            </a:r>
            <a:fld id="{5702A24C-C4CD-4510-A1DD-CEB556D2535A}" type="slidenum">
              <a:rPr lang="en-US" smtClean="0"/>
              <a:pPr>
                <a:defRPr/>
              </a:pPr>
              <a:t>12</a:t>
            </a:fld>
            <a:r>
              <a:rPr lang="en-US"/>
              <a:t> -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885" y="933450"/>
            <a:ext cx="8171180" cy="5106988"/>
          </a:xfrm>
        </p:spPr>
      </p:pic>
    </p:spTree>
    <p:extLst>
      <p:ext uri="{BB962C8B-B14F-4D97-AF65-F5344CB8AC3E}">
        <p14:creationId xmlns:p14="http://schemas.microsoft.com/office/powerpoint/2010/main" val="12235898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 Results Dallas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885" y="933450"/>
            <a:ext cx="8171180" cy="5106988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- </a:t>
            </a:r>
            <a:fld id="{5702A24C-C4CD-4510-A1DD-CEB556D2535A}" type="slidenum">
              <a:rPr lang="en-US" smtClean="0"/>
              <a:pPr>
                <a:defRPr/>
              </a:pPr>
              <a:t>13</a:t>
            </a:fld>
            <a:r>
              <a:rPr lang="en-US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31029537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 Results Cincinnati	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885" y="933450"/>
            <a:ext cx="8171180" cy="5106988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- </a:t>
            </a:r>
            <a:fld id="{5702A24C-C4CD-4510-A1DD-CEB556D2535A}" type="slidenum">
              <a:rPr lang="en-US" smtClean="0"/>
              <a:pPr>
                <a:defRPr/>
              </a:pPr>
              <a:t>14</a:t>
            </a:fld>
            <a:r>
              <a:rPr lang="en-US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29835249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ARIMA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Combination of autoregressive (AR), integration (I) - and moving average (MA) operations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- </a:t>
            </a:r>
            <a:fld id="{5702A24C-C4CD-4510-A1DD-CEB556D2535A}" type="slidenum">
              <a:rPr lang="en-US" smtClean="0"/>
              <a:pPr>
                <a:defRPr/>
              </a:pPr>
              <a:t>15</a:t>
            </a:fld>
            <a:r>
              <a:rPr lang="en-US"/>
              <a:t> -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491" y="2285178"/>
            <a:ext cx="5210175" cy="176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4642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ARIMA Results Seattle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28" r="998" b="6056"/>
          <a:stretch/>
        </p:blipFill>
        <p:spPr>
          <a:xfrm>
            <a:off x="446087" y="1604273"/>
            <a:ext cx="8340561" cy="4659893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- </a:t>
            </a:r>
            <a:fld id="{5702A24C-C4CD-4510-A1DD-CEB556D2535A}" type="slidenum">
              <a:rPr lang="en-US" smtClean="0"/>
              <a:pPr>
                <a:defRPr/>
              </a:pPr>
              <a:t>16</a:t>
            </a:fld>
            <a:r>
              <a:rPr lang="en-US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9849575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ARIMA Results Dallas	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674" y="1030922"/>
            <a:ext cx="8696326" cy="5243753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- </a:t>
            </a:r>
            <a:fld id="{5702A24C-C4CD-4510-A1DD-CEB556D2535A}" type="slidenum">
              <a:rPr lang="en-US" smtClean="0"/>
              <a:pPr>
                <a:defRPr/>
              </a:pPr>
              <a:t>17</a:t>
            </a:fld>
            <a:r>
              <a:rPr lang="en-US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23684400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ARIMA Results Cincinnati	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60" t="2408" r="7530" b="7870"/>
          <a:stretch/>
        </p:blipFill>
        <p:spPr>
          <a:xfrm>
            <a:off x="-1" y="987971"/>
            <a:ext cx="9144001" cy="5244663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- </a:t>
            </a:r>
            <a:fld id="{5702A24C-C4CD-4510-A1DD-CEB556D2535A}" type="slidenum">
              <a:rPr lang="en-US" smtClean="0"/>
              <a:pPr>
                <a:defRPr/>
              </a:pPr>
              <a:t>18</a:t>
            </a:fld>
            <a:r>
              <a:rPr lang="en-US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35496968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LSTM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z="1800" dirty="0"/>
          </a:p>
          <a:p>
            <a:r>
              <a:rPr lang="en-US" sz="1800" dirty="0"/>
              <a:t>It follows a recurrent neural network architecture. </a:t>
            </a:r>
          </a:p>
          <a:p>
            <a:r>
              <a:rPr lang="en-US" sz="1800" dirty="0"/>
              <a:t>Generally RNNs are good at remembering short term data</a:t>
            </a:r>
          </a:p>
          <a:p>
            <a:r>
              <a:rPr lang="en-US" sz="1800" dirty="0"/>
              <a:t>In our case, Weather is something that is repetitive (With respect to seasons). </a:t>
            </a:r>
          </a:p>
          <a:p>
            <a:r>
              <a:rPr lang="en-US" sz="1800" dirty="0"/>
              <a:t>LSTMs excel in this scenario, because it even considers the historical data that might be related to the present instant.</a:t>
            </a:r>
          </a:p>
          <a:p>
            <a:r>
              <a:rPr lang="en-US" sz="1800" dirty="0"/>
              <a:t>LSTM includes a forget gate, that throws away any information that is not needed. The rest are stored in the cell state.</a:t>
            </a:r>
          </a:p>
          <a:p>
            <a:r>
              <a:rPr lang="en-US" sz="1800" dirty="0"/>
              <a:t>We used “tanh” as our activation function.</a:t>
            </a:r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- </a:t>
            </a:r>
            <a:fld id="{5702A24C-C4CD-4510-A1DD-CEB556D2535A}" type="slidenum">
              <a:rPr lang="en-US" smtClean="0"/>
              <a:pPr>
                <a:defRPr/>
              </a:pPr>
              <a:t>19</a:t>
            </a:fld>
            <a:r>
              <a:rPr lang="en-US"/>
              <a:t> -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425" y="4788607"/>
            <a:ext cx="4162425" cy="40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8766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sz="2800" dirty="0"/>
              <a:t>Introduction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sz="1800" dirty="0"/>
              <a:t>Data Sets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sz="1800" dirty="0"/>
              <a:t>Time Series Data modelling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Proposed approaches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sz="1800" dirty="0"/>
              <a:t>Baseline - Naïve Persistence model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sz="1800" dirty="0"/>
              <a:t>ARIMA Modeling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sz="1800" dirty="0"/>
              <a:t>LSTM</a:t>
            </a:r>
            <a:endParaRPr lang="en-US" sz="1800" dirty="0"/>
          </a:p>
          <a:p>
            <a:pPr marL="914400" lvl="1" indent="-514350">
              <a:buFont typeface="+mj-lt"/>
              <a:buAutoNum type="arabicPeriod"/>
            </a:pPr>
            <a:r>
              <a:rPr lang="en-US" sz="1800" dirty="0"/>
              <a:t>Nearest Neighbor Modeling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Results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- </a:t>
            </a:r>
            <a:fld id="{5702A24C-C4CD-4510-A1DD-CEB556D2535A}" type="slidenum">
              <a:rPr lang="en-US" smtClean="0"/>
              <a:pPr>
                <a:defRPr/>
              </a:pPr>
              <a:t>2</a:t>
            </a:fld>
            <a:r>
              <a:rPr lang="en-US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5233033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LSTM Predictions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- </a:t>
            </a:r>
            <a:fld id="{5702A24C-C4CD-4510-A1DD-CEB556D2535A}" type="slidenum">
              <a:rPr lang="en-US" smtClean="0"/>
              <a:pPr>
                <a:defRPr/>
              </a:pPr>
              <a:t>20</a:t>
            </a:fld>
            <a:r>
              <a:rPr lang="en-US"/>
              <a:t> -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8645" y="3965690"/>
            <a:ext cx="3800234" cy="2268265"/>
          </a:xfr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8198" y="1305119"/>
            <a:ext cx="3509745" cy="226826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377" y="1305120"/>
            <a:ext cx="3483980" cy="225996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921397" y="1122744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Seattle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400801" y="1128731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Dallas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167357" y="3781024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Cincinnati</a:t>
            </a:r>
          </a:p>
        </p:txBody>
      </p:sp>
    </p:spTree>
    <p:extLst>
      <p:ext uri="{BB962C8B-B14F-4D97-AF65-F5344CB8AC3E}">
        <p14:creationId xmlns:p14="http://schemas.microsoft.com/office/powerpoint/2010/main" val="6137598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STUDY: KNN	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Goal: </a:t>
            </a:r>
          </a:p>
          <a:p>
            <a:pPr lvl="1"/>
            <a:r>
              <a:rPr lang="en-US" sz="2400" dirty="0"/>
              <a:t>Indirectly predict the temperature for the next instant using KNN</a:t>
            </a:r>
          </a:p>
          <a:p>
            <a:pPr marL="457200" lvl="1" indent="0">
              <a:buNone/>
            </a:pPr>
            <a:endParaRPr lang="en-US" sz="2400" dirty="0"/>
          </a:p>
          <a:p>
            <a:r>
              <a:rPr lang="en-US" sz="2800" dirty="0"/>
              <a:t>Approach:</a:t>
            </a:r>
          </a:p>
          <a:p>
            <a:pPr lvl="1"/>
            <a:r>
              <a:rPr lang="en-US" sz="2400" dirty="0"/>
              <a:t>Using LSTM, predict the values of all the features which influences the temperature</a:t>
            </a:r>
          </a:p>
          <a:p>
            <a:pPr lvl="1"/>
            <a:r>
              <a:rPr lang="en-US" sz="2400" dirty="0"/>
              <a:t>Run KNN over this feature vector and return the mean of the nearest neighbors’ temperature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- </a:t>
            </a:r>
            <a:fld id="{5702A24C-C4CD-4510-A1DD-CEB556D2535A}" type="slidenum">
              <a:rPr lang="en-US" smtClean="0"/>
              <a:pPr>
                <a:defRPr/>
              </a:pPr>
              <a:t>21</a:t>
            </a:fld>
            <a:r>
              <a:rPr lang="en-US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9475552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Recursive Feature Elimination using LR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Using PCA, we decided on the number of features to be 11 based on the feature variances.</a:t>
            </a:r>
          </a:p>
          <a:p>
            <a:r>
              <a:rPr lang="en-US" dirty="0"/>
              <a:t>We used Logistic Regression in our Recursive Feature Elimination process.</a:t>
            </a:r>
          </a:p>
          <a:p>
            <a:r>
              <a:rPr lang="en-US" dirty="0"/>
              <a:t>Our RFE kept eliminating features until we were left with only 11 features.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- </a:t>
            </a:r>
            <a:fld id="{5702A24C-C4CD-4510-A1DD-CEB556D2535A}" type="slidenum">
              <a:rPr lang="en-US" smtClean="0"/>
              <a:pPr>
                <a:defRPr/>
              </a:pPr>
              <a:t>22</a:t>
            </a:fld>
            <a:r>
              <a:rPr lang="en-US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2741301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Logistic Regression for Feature Selection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Selected Features:</a:t>
            </a:r>
          </a:p>
          <a:p>
            <a:r>
              <a:rPr lang="en-US" sz="1400" dirty="0"/>
              <a:t>HOURLY ALTIMETER SETTING</a:t>
            </a:r>
          </a:p>
          <a:p>
            <a:r>
              <a:rPr lang="en-US" sz="1400" dirty="0"/>
              <a:t>HOURLY DEW POINT TEMPERATURE IN F</a:t>
            </a:r>
          </a:p>
          <a:p>
            <a:r>
              <a:rPr lang="en-US" sz="1400" dirty="0"/>
              <a:t>HOURLY PRESENT WEATHER TYPE </a:t>
            </a:r>
            <a:r>
              <a:rPr lang="mr-IN" sz="1400" dirty="0"/>
              <a:t>–</a:t>
            </a:r>
            <a:r>
              <a:rPr lang="en-US" sz="1400" dirty="0"/>
              <a:t> Snow, Rain etc.</a:t>
            </a:r>
          </a:p>
          <a:p>
            <a:r>
              <a:rPr lang="en-US" sz="1400" dirty="0"/>
              <a:t>HOURLY PRESSURE TENDENCY </a:t>
            </a:r>
            <a:r>
              <a:rPr lang="mr-IN" sz="1400" dirty="0"/>
              <a:t>–</a:t>
            </a:r>
            <a:r>
              <a:rPr lang="en-US" sz="1400" dirty="0"/>
              <a:t> Increase, decrease or no change in pressure over the last 3 hrs.</a:t>
            </a:r>
          </a:p>
          <a:p>
            <a:r>
              <a:rPr lang="en-US" sz="1400" dirty="0"/>
              <a:t>HOURLY RELATIVE HUMIDITY</a:t>
            </a:r>
          </a:p>
          <a:p>
            <a:r>
              <a:rPr lang="en-US" sz="1400" dirty="0"/>
              <a:t>HOURLY SEA LEVEL PRESSURE</a:t>
            </a:r>
          </a:p>
          <a:p>
            <a:r>
              <a:rPr lang="en-US" sz="1400" dirty="0"/>
              <a:t>HOURLY SKY CONDITIONS </a:t>
            </a:r>
            <a:r>
              <a:rPr lang="mr-IN" sz="1400" dirty="0"/>
              <a:t>–</a:t>
            </a:r>
            <a:r>
              <a:rPr lang="en-US" sz="1400" dirty="0"/>
              <a:t> Clear sky, few clouds, scattered clouds etc.</a:t>
            </a:r>
          </a:p>
          <a:p>
            <a:r>
              <a:rPr lang="en-US" sz="1400" dirty="0"/>
              <a:t>HOURLY STATION PRESSURE</a:t>
            </a:r>
          </a:p>
          <a:p>
            <a:r>
              <a:rPr lang="en-US" sz="1400" dirty="0"/>
              <a:t>HOURLY VISIBILITY</a:t>
            </a:r>
          </a:p>
          <a:p>
            <a:r>
              <a:rPr lang="en-US" sz="1400" dirty="0"/>
              <a:t>HOURLY WET BULB TEMPERATURE IN F</a:t>
            </a:r>
          </a:p>
          <a:p>
            <a:r>
              <a:rPr lang="en-US" sz="1400" dirty="0"/>
              <a:t>HOURLY WIND SPEED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- </a:t>
            </a:r>
            <a:fld id="{5702A24C-C4CD-4510-A1DD-CEB556D2535A}" type="slidenum">
              <a:rPr lang="en-US" smtClean="0"/>
              <a:pPr>
                <a:defRPr/>
              </a:pPr>
              <a:t>23</a:t>
            </a:fld>
            <a:r>
              <a:rPr lang="en-US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6065218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KNN Prediction Seattle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- </a:t>
            </a:r>
            <a:fld id="{5702A24C-C4CD-4510-A1DD-CEB556D2535A}" type="slidenum">
              <a:rPr lang="en-US" smtClean="0"/>
              <a:pPr>
                <a:defRPr/>
              </a:pPr>
              <a:t>24</a:t>
            </a:fld>
            <a:r>
              <a:rPr lang="en-US"/>
              <a:t> -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12813"/>
            <a:ext cx="9144000" cy="5573711"/>
          </a:xfrm>
        </p:spPr>
      </p:pic>
    </p:spTree>
    <p:extLst>
      <p:ext uri="{BB962C8B-B14F-4D97-AF65-F5344CB8AC3E}">
        <p14:creationId xmlns:p14="http://schemas.microsoft.com/office/powerpoint/2010/main" val="13283365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KNN Prediction Dallas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- </a:t>
            </a:r>
            <a:fld id="{5702A24C-C4CD-4510-A1DD-CEB556D2535A}" type="slidenum">
              <a:rPr lang="en-US" smtClean="0"/>
              <a:pPr>
                <a:defRPr/>
              </a:pPr>
              <a:t>25</a:t>
            </a:fld>
            <a:r>
              <a:rPr lang="en-US"/>
              <a:t> -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12812"/>
            <a:ext cx="9144000" cy="5414415"/>
          </a:xfrm>
        </p:spPr>
      </p:pic>
    </p:spTree>
    <p:extLst>
      <p:ext uri="{BB962C8B-B14F-4D97-AF65-F5344CB8AC3E}">
        <p14:creationId xmlns:p14="http://schemas.microsoft.com/office/powerpoint/2010/main" val="38341762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KNN Prediction Cincinnati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12813"/>
            <a:ext cx="9144000" cy="5435435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- </a:t>
            </a:r>
            <a:fld id="{5702A24C-C4CD-4510-A1DD-CEB556D2535A}" type="slidenum">
              <a:rPr lang="en-US" smtClean="0"/>
              <a:pPr>
                <a:defRPr/>
              </a:pPr>
              <a:t>26</a:t>
            </a:fld>
            <a:r>
              <a:rPr lang="en-US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17150580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28951955"/>
              </p:ext>
            </p:extLst>
          </p:nvPr>
        </p:nvGraphicFramePr>
        <p:xfrm>
          <a:off x="446088" y="1324196"/>
          <a:ext cx="8229600" cy="2225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57400">
                  <a:extLst>
                    <a:ext uri="{9D8B030D-6E8A-4147-A177-3AD203B41FA5}">
                      <a16:colId xmlns:a16="http://schemas.microsoft.com/office/drawing/2014/main" val="2972996332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40490076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422348489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16525106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Seattle</a:t>
                      </a:r>
                      <a:r>
                        <a:rPr lang="en-US" baseline="0" dirty="0"/>
                        <a:t> RMSE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Dallas RMSE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Cincinnati RMSE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16799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Persistence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s-IS" dirty="0">
                          <a:effectLst/>
                        </a:rPr>
                        <a:t>1.78</a:t>
                      </a:r>
                    </a:p>
                  </a:txBody>
                  <a:tcPr marL="38100" marR="38100" marT="25400" marB="2540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hr-HR" dirty="0">
                          <a:effectLst/>
                        </a:rPr>
                        <a:t>2.14</a:t>
                      </a:r>
                    </a:p>
                  </a:txBody>
                  <a:tcPr marL="38100" marR="38100" marT="25400" marB="2540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s-IS" dirty="0">
                          <a:effectLst/>
                        </a:rPr>
                        <a:t>2.58</a:t>
                      </a:r>
                    </a:p>
                  </a:txBody>
                  <a:tcPr marL="38100" marR="38100" marT="25400" marB="25400" anchor="b"/>
                </a:tc>
                <a:extLst>
                  <a:ext uri="{0D108BD9-81ED-4DB2-BD59-A6C34878D82A}">
                    <a16:rowId xmlns:a16="http://schemas.microsoft.com/office/drawing/2014/main" val="15168013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s-IS" dirty="0">
                          <a:effectLst/>
                        </a:rPr>
                        <a:t>1.37</a:t>
                      </a:r>
                    </a:p>
                  </a:txBody>
                  <a:tcPr marL="38100" marR="38100" marT="25400" marB="2540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nb-NO" dirty="0">
                          <a:effectLst/>
                        </a:rPr>
                        <a:t>1.54</a:t>
                      </a:r>
                    </a:p>
                  </a:txBody>
                  <a:tcPr marL="38100" marR="38100" marT="25400" marB="2540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s-IS" dirty="0">
                          <a:effectLst/>
                        </a:rPr>
                        <a:t>2.06</a:t>
                      </a:r>
                    </a:p>
                  </a:txBody>
                  <a:tcPr marL="38100" marR="38100" marT="25400" marB="25400" anchor="b"/>
                </a:tc>
                <a:extLst>
                  <a:ext uri="{0D108BD9-81ED-4DB2-BD59-A6C34878D82A}">
                    <a16:rowId xmlns:a16="http://schemas.microsoft.com/office/drawing/2014/main" val="34223551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ARIMA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s-IS" dirty="0">
                          <a:effectLst/>
                        </a:rPr>
                        <a:t>1.56</a:t>
                      </a:r>
                    </a:p>
                  </a:txBody>
                  <a:tcPr marL="38100" marR="38100" marT="25400" marB="2540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s-IS" dirty="0">
                          <a:effectLst/>
                        </a:rPr>
                        <a:t>1.82</a:t>
                      </a:r>
                    </a:p>
                  </a:txBody>
                  <a:tcPr marL="38100" marR="38100" marT="25400" marB="2540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s-IS" dirty="0">
                          <a:effectLst/>
                        </a:rPr>
                        <a:t>2.29</a:t>
                      </a:r>
                    </a:p>
                  </a:txBody>
                  <a:tcPr marL="38100" marR="38100" marT="25400" marB="25400" anchor="b"/>
                </a:tc>
                <a:extLst>
                  <a:ext uri="{0D108BD9-81ED-4DB2-BD59-A6C34878D82A}">
                    <a16:rowId xmlns:a16="http://schemas.microsoft.com/office/drawing/2014/main" val="21506517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LSTM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nb-NO" dirty="0">
                          <a:effectLst/>
                        </a:rPr>
                        <a:t>1.82</a:t>
                      </a:r>
                    </a:p>
                  </a:txBody>
                  <a:tcPr marL="38100" marR="38100" marT="25400" marB="2540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s-IS" dirty="0">
                          <a:effectLst/>
                        </a:rPr>
                        <a:t>2.18</a:t>
                      </a:r>
                    </a:p>
                  </a:txBody>
                  <a:tcPr marL="38100" marR="38100" marT="25400" marB="2540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hr-HR" dirty="0">
                          <a:effectLst/>
                        </a:rPr>
                        <a:t>2.65</a:t>
                      </a:r>
                    </a:p>
                  </a:txBody>
                  <a:tcPr marL="38100" marR="38100" marT="25400" marB="25400" anchor="b"/>
                </a:tc>
                <a:extLst>
                  <a:ext uri="{0D108BD9-81ED-4DB2-BD59-A6C34878D82A}">
                    <a16:rowId xmlns:a16="http://schemas.microsoft.com/office/drawing/2014/main" val="33996394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KNN (k=4)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cs-CZ" dirty="0">
                          <a:effectLst/>
                        </a:rPr>
                        <a:t>1.90</a:t>
                      </a:r>
                    </a:p>
                  </a:txBody>
                  <a:tcPr marL="38100" marR="38100" marT="25400" marB="2540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s-IS" dirty="0">
                          <a:effectLst/>
                        </a:rPr>
                        <a:t>2.59</a:t>
                      </a:r>
                    </a:p>
                  </a:txBody>
                  <a:tcPr marL="38100" marR="38100" marT="25400" marB="2540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cs-CZ" dirty="0">
                          <a:effectLst/>
                        </a:rPr>
                        <a:t>2.83</a:t>
                      </a:r>
                    </a:p>
                  </a:txBody>
                  <a:tcPr marL="38100" marR="38100" marT="25400" marB="25400" anchor="b"/>
                </a:tc>
                <a:extLst>
                  <a:ext uri="{0D108BD9-81ED-4DB2-BD59-A6C34878D82A}">
                    <a16:rowId xmlns:a16="http://schemas.microsoft.com/office/drawing/2014/main" val="1075557551"/>
                  </a:ext>
                </a:extLst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- </a:t>
            </a:r>
            <a:fld id="{5702A24C-C4CD-4510-A1DD-CEB556D2535A}" type="slidenum">
              <a:rPr lang="en-US" smtClean="0"/>
              <a:pPr>
                <a:defRPr/>
              </a:pPr>
              <a:t>27</a:t>
            </a:fld>
            <a:r>
              <a:rPr lang="en-US"/>
              <a:t> -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42106" y="4094130"/>
            <a:ext cx="880189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Inference: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AR and ARIMA perform better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Predictability: Seattle &gt; Dallas &gt; Cincinnati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ARIMA with external regressors does not improve the results because the historical value of the dependent variable itself has a greater significance</a:t>
            </a:r>
          </a:p>
          <a:p>
            <a:pPr marL="800100" lvl="1" indent="-3429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51114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- </a:t>
            </a:r>
            <a:fld id="{5702A24C-C4CD-4510-A1DD-CEB556D2535A}" type="slidenum">
              <a:rPr lang="en-US" smtClean="0"/>
              <a:pPr>
                <a:defRPr/>
              </a:pPr>
              <a:t>28</a:t>
            </a:fld>
            <a:r>
              <a:rPr lang="en-US"/>
              <a:t> -</a:t>
            </a:r>
          </a:p>
        </p:txBody>
      </p:sp>
      <p:sp>
        <p:nvSpPr>
          <p:cNvPr id="6" name="Rectangle 5"/>
          <p:cNvSpPr/>
          <p:nvPr/>
        </p:nvSpPr>
        <p:spPr>
          <a:xfrm>
            <a:off x="684212" y="5649403"/>
            <a:ext cx="799147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Times" charset="0"/>
                <a:ea typeface="Times" charset="0"/>
                <a:cs typeface="Times" charset="0"/>
              </a:rPr>
              <a:t>“All the team members agree on the team members’ contributions in terms of both (a) what s/he did and (b) the percentage”</a:t>
            </a:r>
            <a:endParaRPr lang="en-US" sz="2000" dirty="0">
              <a:effectLst/>
              <a:latin typeface="Times" charset="0"/>
              <a:ea typeface="Times" charset="0"/>
              <a:cs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26711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 Members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endParaRPr lang="hr-HR" sz="1600" dirty="0"/>
          </a:p>
          <a:p>
            <a:pPr>
              <a:buFont typeface="+mj-lt"/>
              <a:buAutoNum type="arabicPeriod"/>
            </a:pPr>
            <a:endParaRPr lang="hr-HR" sz="1600" dirty="0"/>
          </a:p>
          <a:p>
            <a:pPr>
              <a:buFont typeface="+mj-lt"/>
              <a:buAutoNum type="arabicPeriod"/>
            </a:pPr>
            <a:endParaRPr lang="hr-HR" sz="1600" dirty="0"/>
          </a:p>
          <a:p>
            <a:pPr marL="0" indent="0">
              <a:buNone/>
            </a:pPr>
            <a:endParaRPr lang="hr-HR" sz="1600" dirty="0"/>
          </a:p>
          <a:p>
            <a:pPr>
              <a:buFont typeface="+mj-lt"/>
              <a:buAutoNum type="arabicPeriod"/>
            </a:pPr>
            <a:r>
              <a:rPr lang="hr-HR" sz="1600" dirty="0" err="1"/>
              <a:t>Balaji</a:t>
            </a:r>
            <a:r>
              <a:rPr lang="hr-HR" sz="1600" dirty="0"/>
              <a:t> </a:t>
            </a:r>
            <a:r>
              <a:rPr lang="hr-HR" sz="1600" dirty="0" err="1"/>
              <a:t>Sankar</a:t>
            </a:r>
            <a:r>
              <a:rPr lang="hr-HR" sz="1600" dirty="0"/>
              <a:t> </a:t>
            </a:r>
            <a:r>
              <a:rPr lang="mr-IN" sz="1600" dirty="0"/>
              <a:t>–</a:t>
            </a:r>
            <a:r>
              <a:rPr lang="hr-HR" sz="1600" dirty="0"/>
              <a:t> 1209346459 </a:t>
            </a:r>
            <a:r>
              <a:rPr lang="en-US" sz="1600" dirty="0"/>
              <a:t>- </a:t>
            </a:r>
            <a:r>
              <a:rPr lang="en-US" sz="1600" dirty="0">
                <a:hlinkClick r:id="rId2"/>
              </a:rPr>
              <a:t>bsankar@asu.edu</a:t>
            </a:r>
            <a:r>
              <a:rPr lang="en-US" sz="1600" dirty="0"/>
              <a:t> </a:t>
            </a:r>
            <a:r>
              <a:rPr lang="mr-IN" sz="1600" dirty="0"/>
              <a:t>–</a:t>
            </a:r>
            <a:r>
              <a:rPr lang="en-US" sz="1600" dirty="0"/>
              <a:t> 20% contribution</a:t>
            </a:r>
          </a:p>
          <a:p>
            <a:pPr>
              <a:buFont typeface="+mj-lt"/>
              <a:buAutoNum type="arabicPeriod"/>
            </a:pPr>
            <a:r>
              <a:rPr lang="en-US" sz="1600" dirty="0" err="1"/>
              <a:t>Karthik</a:t>
            </a:r>
            <a:r>
              <a:rPr lang="en-US" sz="1600" dirty="0"/>
              <a:t> Subramanian </a:t>
            </a:r>
            <a:r>
              <a:rPr lang="mr-IN" sz="1600" dirty="0"/>
              <a:t>–</a:t>
            </a:r>
            <a:r>
              <a:rPr lang="en-US" sz="1600" dirty="0"/>
              <a:t> 1209360876 - </a:t>
            </a:r>
            <a:r>
              <a:rPr lang="en-US" sz="1600" dirty="0">
                <a:hlinkClick r:id="rId3"/>
              </a:rPr>
              <a:t>ksubra19@asu.edu</a:t>
            </a:r>
            <a:r>
              <a:rPr lang="en-US" sz="1600" dirty="0"/>
              <a:t> </a:t>
            </a:r>
            <a:r>
              <a:rPr lang="mr-IN" sz="1600" dirty="0"/>
              <a:t>–</a:t>
            </a:r>
            <a:r>
              <a:rPr lang="en-US" sz="1600" dirty="0"/>
              <a:t> 20% contribution</a:t>
            </a:r>
          </a:p>
          <a:p>
            <a:pPr>
              <a:buFont typeface="+mj-lt"/>
              <a:buAutoNum type="arabicPeriod"/>
            </a:pPr>
            <a:r>
              <a:rPr lang="en-US" sz="1600" dirty="0" err="1"/>
              <a:t>Aarti</a:t>
            </a:r>
            <a:r>
              <a:rPr lang="en-US" sz="1600" dirty="0"/>
              <a:t> Rao </a:t>
            </a:r>
            <a:r>
              <a:rPr lang="en-US" sz="1600" dirty="0" err="1"/>
              <a:t>Manjeshwar</a:t>
            </a:r>
            <a:r>
              <a:rPr lang="en-US" sz="1600" dirty="0"/>
              <a:t> </a:t>
            </a:r>
            <a:r>
              <a:rPr lang="mr-IN" sz="1600" dirty="0"/>
              <a:t>–</a:t>
            </a:r>
            <a:r>
              <a:rPr lang="en-US" sz="1600" dirty="0"/>
              <a:t> 1209163211 - </a:t>
            </a:r>
            <a:r>
              <a:rPr lang="en-US" sz="1600" dirty="0">
                <a:hlinkClick r:id="rId4"/>
              </a:rPr>
              <a:t>amanjesh@asu.edu</a:t>
            </a:r>
            <a:r>
              <a:rPr lang="en-US" sz="1600" dirty="0"/>
              <a:t> </a:t>
            </a:r>
            <a:r>
              <a:rPr lang="mr-IN" sz="1600" dirty="0"/>
              <a:t>–</a:t>
            </a:r>
            <a:r>
              <a:rPr lang="en-US" sz="1600" dirty="0"/>
              <a:t> 20% contribution</a:t>
            </a:r>
          </a:p>
          <a:p>
            <a:pPr>
              <a:buFont typeface="+mj-lt"/>
              <a:buAutoNum type="arabicPeriod"/>
            </a:pPr>
            <a:r>
              <a:rPr lang="en-US" sz="1600" dirty="0" err="1"/>
              <a:t>Shwetha</a:t>
            </a:r>
            <a:r>
              <a:rPr lang="en-US" sz="1600" dirty="0"/>
              <a:t> Narayanan </a:t>
            </a:r>
            <a:r>
              <a:rPr lang="mr-IN" sz="1600" dirty="0"/>
              <a:t>–</a:t>
            </a:r>
            <a:r>
              <a:rPr lang="en-US" sz="1600" dirty="0"/>
              <a:t> 1209166097 - </a:t>
            </a:r>
            <a:r>
              <a:rPr lang="en-US" sz="1600" dirty="0">
                <a:hlinkClick r:id="rId5"/>
              </a:rPr>
              <a:t>snaray36@asu.edu</a:t>
            </a:r>
            <a:r>
              <a:rPr lang="en-US" sz="1600" dirty="0"/>
              <a:t> </a:t>
            </a:r>
            <a:r>
              <a:rPr lang="mr-IN" sz="1600" dirty="0"/>
              <a:t>–</a:t>
            </a:r>
            <a:r>
              <a:rPr lang="en-US" sz="1600" dirty="0"/>
              <a:t> 20% contribution</a:t>
            </a:r>
          </a:p>
          <a:p>
            <a:pPr>
              <a:buFont typeface="+mj-lt"/>
              <a:buAutoNum type="arabicPeriod"/>
            </a:pPr>
            <a:r>
              <a:rPr lang="en-US" sz="1600" dirty="0" err="1"/>
              <a:t>Ramanathan</a:t>
            </a:r>
            <a:r>
              <a:rPr lang="en-US" sz="1600" dirty="0"/>
              <a:t> Nachiappan </a:t>
            </a:r>
            <a:r>
              <a:rPr lang="mr-IN" sz="1600" dirty="0"/>
              <a:t>–</a:t>
            </a:r>
            <a:r>
              <a:rPr lang="en-US" sz="1600" dirty="0"/>
              <a:t> 1210822532 </a:t>
            </a:r>
            <a:r>
              <a:rPr lang="mr-IN" sz="1600" dirty="0"/>
              <a:t>–</a:t>
            </a:r>
            <a:r>
              <a:rPr lang="en-US" sz="1600" dirty="0"/>
              <a:t> </a:t>
            </a:r>
            <a:r>
              <a:rPr lang="en-US" sz="1600" dirty="0">
                <a:hlinkClick r:id="rId6"/>
              </a:rPr>
              <a:t>rnachiap@asu.edu</a:t>
            </a:r>
            <a:r>
              <a:rPr lang="en-US" sz="1600" dirty="0"/>
              <a:t> - 20% contribution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- </a:t>
            </a:r>
            <a:fld id="{5702A24C-C4CD-4510-A1DD-CEB556D2535A}" type="slidenum">
              <a:rPr lang="en-US" smtClean="0"/>
              <a:pPr>
                <a:defRPr/>
              </a:pPr>
              <a:t>29</a:t>
            </a:fld>
            <a:r>
              <a:rPr lang="en-US"/>
              <a:t> -</a:t>
            </a:r>
          </a:p>
        </p:txBody>
      </p:sp>
      <p:sp>
        <p:nvSpPr>
          <p:cNvPr id="5" name="Rectangle 4"/>
          <p:cNvSpPr/>
          <p:nvPr/>
        </p:nvSpPr>
        <p:spPr>
          <a:xfrm>
            <a:off x="446088" y="5707132"/>
            <a:ext cx="82296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Times" charset="0"/>
                <a:ea typeface="Times" charset="0"/>
                <a:cs typeface="Times" charset="0"/>
              </a:rPr>
              <a:t>“All the team members agree on the team members’ contributions in terms of both (a) what s/he did and (b) the percentage”</a:t>
            </a:r>
            <a:endParaRPr lang="en-US" sz="2000" dirty="0">
              <a:effectLst/>
              <a:latin typeface="Times" charset="0"/>
              <a:ea typeface="Times" charset="0"/>
              <a:cs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42306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- </a:t>
            </a:r>
            <a:fld id="{5702A24C-C4CD-4510-A1DD-CEB556D2535A}" type="slidenum">
              <a:rPr lang="en-US" smtClean="0"/>
              <a:pPr>
                <a:defRPr/>
              </a:pPr>
              <a:t>3</a:t>
            </a:fld>
            <a:r>
              <a:rPr lang="en-US"/>
              <a:t> -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759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Sets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Source: </a:t>
            </a:r>
            <a:r>
              <a:rPr lang="en-US" sz="2800" dirty="0">
                <a:hlinkClick r:id="rId2"/>
              </a:rPr>
              <a:t>http://www.noaa.gov/</a:t>
            </a:r>
            <a:endParaRPr lang="en-US" sz="2800" dirty="0"/>
          </a:p>
          <a:p>
            <a:pPr lvl="1"/>
            <a:r>
              <a:rPr lang="en-US" sz="2000" dirty="0"/>
              <a:t>National Oceanic and Atmospheric Administration by the U.S Department of Commerce</a:t>
            </a:r>
          </a:p>
          <a:p>
            <a:r>
              <a:rPr lang="en-US" sz="2800" dirty="0"/>
              <a:t>Data Set Sample:</a:t>
            </a:r>
          </a:p>
          <a:p>
            <a:pPr lvl="1"/>
            <a:r>
              <a:rPr lang="en-US" sz="2000" dirty="0"/>
              <a:t>Seattle, Dallas and Cincinnati weather data</a:t>
            </a:r>
          </a:p>
          <a:p>
            <a:pPr lvl="1"/>
            <a:r>
              <a:rPr lang="en-US" sz="2000" dirty="0"/>
              <a:t>Parameters </a:t>
            </a:r>
            <a:r>
              <a:rPr lang="mr-IN" sz="2000" dirty="0"/>
              <a:t>–</a:t>
            </a:r>
            <a:r>
              <a:rPr lang="en-US" sz="2000" dirty="0"/>
              <a:t> Sunrise, sunset, wind speed, precipitation, dew point, wet bulb temperature, pressure change, sky conditions etc. (52 features)</a:t>
            </a:r>
          </a:p>
          <a:p>
            <a:pPr lvl="1"/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- </a:t>
            </a:r>
            <a:fld id="{5702A24C-C4CD-4510-A1DD-CEB556D2535A}" type="slidenum">
              <a:rPr lang="en-US" smtClean="0"/>
              <a:pPr>
                <a:defRPr/>
              </a:pPr>
              <a:t>4</a:t>
            </a:fld>
            <a:r>
              <a:rPr lang="en-US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17940999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Series Characteristics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- </a:t>
            </a:r>
            <a:fld id="{5702A24C-C4CD-4510-A1DD-CEB556D2535A}" type="slidenum">
              <a:rPr lang="en-US" smtClean="0"/>
              <a:pPr>
                <a:defRPr/>
              </a:pPr>
              <a:t>5</a:t>
            </a:fld>
            <a:r>
              <a:rPr lang="en-US"/>
              <a:t> -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9352" y="992750"/>
            <a:ext cx="4702332" cy="2883182"/>
          </a:xfr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2607" y="3875932"/>
            <a:ext cx="4610100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6511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Weather is seasonal!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- </a:t>
            </a:r>
            <a:fld id="{5702A24C-C4CD-4510-A1DD-CEB556D2535A}" type="slidenum">
              <a:rPr lang="en-US" smtClean="0"/>
              <a:pPr>
                <a:defRPr/>
              </a:pPr>
              <a:t>6</a:t>
            </a:fld>
            <a:r>
              <a:rPr lang="en-US"/>
              <a:t> -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212" y="1248069"/>
            <a:ext cx="3772173" cy="2451571"/>
          </a:xfr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2179" y="1248069"/>
            <a:ext cx="3814773" cy="235697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2248" y="3794234"/>
            <a:ext cx="4939862" cy="249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7188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Baseline Prediction for Time Series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sz="2000" dirty="0"/>
              <a:t>We used the persistence algorithm in establishing the baseline performance</a:t>
            </a:r>
          </a:p>
          <a:p>
            <a:pPr algn="just"/>
            <a:r>
              <a:rPr lang="en-US" sz="2000" dirty="0"/>
              <a:t>Naïve Persistence Algorithm:</a:t>
            </a:r>
          </a:p>
          <a:p>
            <a:pPr lvl="1" algn="just"/>
            <a:r>
              <a:rPr lang="en-US" sz="1600" dirty="0"/>
              <a:t>This algorithm uses the value at the previous time step t (input) to predict the outcome in the next time step t+1 (output)</a:t>
            </a:r>
          </a:p>
          <a:p>
            <a:pPr algn="just"/>
            <a:r>
              <a:rPr lang="en-US" sz="2000" dirty="0"/>
              <a:t>Dataset split </a:t>
            </a:r>
            <a:r>
              <a:rPr lang="mr-IN" sz="2000" dirty="0"/>
              <a:t>–</a:t>
            </a:r>
            <a:r>
              <a:rPr lang="en-US" sz="2000" dirty="0"/>
              <a:t> Training -2/3</a:t>
            </a:r>
            <a:r>
              <a:rPr lang="en-US" sz="2000" baseline="30000" dirty="0"/>
              <a:t>rd</a:t>
            </a:r>
            <a:r>
              <a:rPr lang="en-US" sz="2000" dirty="0"/>
              <a:t> and Testing </a:t>
            </a:r>
            <a:r>
              <a:rPr lang="mr-IN" sz="2000" dirty="0"/>
              <a:t>–</a:t>
            </a:r>
            <a:r>
              <a:rPr lang="en-US" sz="2000" dirty="0"/>
              <a:t> 1/3</a:t>
            </a:r>
            <a:r>
              <a:rPr lang="en-US" sz="2000" baseline="30000" dirty="0"/>
              <a:t>rd</a:t>
            </a:r>
            <a:r>
              <a:rPr lang="en-US" sz="2000" dirty="0"/>
              <a:t> </a:t>
            </a:r>
          </a:p>
          <a:p>
            <a:pPr algn="just"/>
            <a:r>
              <a:rPr lang="en-US" sz="2000" dirty="0"/>
              <a:t>This assumes nothing about the specifics about the time series to which it is applied, thus making it naïve and establishing a baseline performance</a:t>
            </a:r>
          </a:p>
          <a:p>
            <a:endParaRPr lang="en-US" sz="2000" dirty="0"/>
          </a:p>
          <a:p>
            <a:pPr lvl="1"/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- </a:t>
            </a:r>
            <a:fld id="{5702A24C-C4CD-4510-A1DD-CEB556D2535A}" type="slidenum">
              <a:rPr lang="en-US" smtClean="0"/>
              <a:pPr>
                <a:defRPr/>
              </a:pPr>
              <a:t>7</a:t>
            </a:fld>
            <a:r>
              <a:rPr lang="en-US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17898680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Predictions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- </a:t>
            </a:r>
            <a:fld id="{5702A24C-C4CD-4510-A1DD-CEB556D2535A}" type="slidenum">
              <a:rPr lang="en-US" smtClean="0"/>
              <a:pPr>
                <a:defRPr/>
              </a:pPr>
              <a:t>8</a:t>
            </a:fld>
            <a:r>
              <a:rPr lang="en-US"/>
              <a:t> -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212" y="1445590"/>
            <a:ext cx="3351759" cy="1714513"/>
          </a:xfrm>
        </p:spPr>
      </p:pic>
      <p:sp>
        <p:nvSpPr>
          <p:cNvPr id="9" name="Rectangle 8"/>
          <p:cNvSpPr/>
          <p:nvPr/>
        </p:nvSpPr>
        <p:spPr>
          <a:xfrm>
            <a:off x="1402011" y="1073877"/>
            <a:ext cx="9028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Seattle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0887" y="1447971"/>
            <a:ext cx="3153705" cy="170975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5724805" y="1073877"/>
            <a:ext cx="8258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Dallas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9421" y="3987489"/>
            <a:ext cx="4091251" cy="2024428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894236" y="3638070"/>
            <a:ext cx="1221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Cincinnati</a:t>
            </a:r>
          </a:p>
        </p:txBody>
      </p:sp>
    </p:spTree>
    <p:extLst>
      <p:ext uri="{BB962C8B-B14F-4D97-AF65-F5344CB8AC3E}">
        <p14:creationId xmlns:p14="http://schemas.microsoft.com/office/powerpoint/2010/main" val="15719994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Proposed Approaches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z="2400" dirty="0"/>
          </a:p>
          <a:p>
            <a:r>
              <a:rPr lang="en-US" sz="2400" dirty="0"/>
              <a:t>AR</a:t>
            </a:r>
          </a:p>
          <a:p>
            <a:r>
              <a:rPr lang="en-US" sz="2400" dirty="0"/>
              <a:t>ARIMA Modeling</a:t>
            </a:r>
          </a:p>
          <a:p>
            <a:r>
              <a:rPr lang="en-US" sz="2400" dirty="0"/>
              <a:t>LSTM</a:t>
            </a:r>
          </a:p>
          <a:p>
            <a:r>
              <a:rPr lang="en-US" sz="2400" dirty="0"/>
              <a:t>Experimental Study: K Nearest Neighbor Modeling</a:t>
            </a:r>
            <a:endParaRPr lang="en-US" sz="2000" dirty="0"/>
          </a:p>
          <a:p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- </a:t>
            </a:r>
            <a:fld id="{5702A24C-C4CD-4510-A1DD-CEB556D2535A}" type="slidenum">
              <a:rPr lang="en-US" smtClean="0"/>
              <a:pPr>
                <a:defRPr/>
              </a:pPr>
              <a:t>9</a:t>
            </a:fld>
            <a:r>
              <a:rPr lang="en-US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1020171959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75980</TotalTime>
  <Words>887</Words>
  <Application>Microsoft Office PowerPoint</Application>
  <PresentationFormat>On-screen Show (4:3)</PresentationFormat>
  <Paragraphs>175</Paragraphs>
  <Slides>29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Arial</vt:lpstr>
      <vt:lpstr>Calibri</vt:lpstr>
      <vt:lpstr>Times</vt:lpstr>
      <vt:lpstr>Wingdings</vt:lpstr>
      <vt:lpstr>Default Design</vt:lpstr>
      <vt:lpstr>1_Default Design</vt:lpstr>
      <vt:lpstr>CSE 575 Class Project Presentation Weather Forecasting </vt:lpstr>
      <vt:lpstr>Overview</vt:lpstr>
      <vt:lpstr>PowerPoint Presentation</vt:lpstr>
      <vt:lpstr>Data Sets</vt:lpstr>
      <vt:lpstr>Time Series Characteristics </vt:lpstr>
      <vt:lpstr>Weather is seasonal!</vt:lpstr>
      <vt:lpstr>Baseline Prediction for Time Series</vt:lpstr>
      <vt:lpstr>Predictions</vt:lpstr>
      <vt:lpstr>Proposed Approaches</vt:lpstr>
      <vt:lpstr>AR Modeling</vt:lpstr>
      <vt:lpstr>Correlation Check between t-1 and t+1</vt:lpstr>
      <vt:lpstr>AR Results Seattle </vt:lpstr>
      <vt:lpstr>AR Results Dallas</vt:lpstr>
      <vt:lpstr>AR Results Cincinnati </vt:lpstr>
      <vt:lpstr>ARIMA</vt:lpstr>
      <vt:lpstr>ARIMA Results Seattle</vt:lpstr>
      <vt:lpstr>ARIMA Results Dallas </vt:lpstr>
      <vt:lpstr>ARIMA Results Cincinnati </vt:lpstr>
      <vt:lpstr>LSTM</vt:lpstr>
      <vt:lpstr>LSTM Predictions</vt:lpstr>
      <vt:lpstr>EXPERIMENTAL STUDY: KNN </vt:lpstr>
      <vt:lpstr>Recursive Feature Elimination using LR</vt:lpstr>
      <vt:lpstr>Logistic Regression for Feature Selection</vt:lpstr>
      <vt:lpstr>KNN Prediction Seattle</vt:lpstr>
      <vt:lpstr>KNN Prediction Dallas</vt:lpstr>
      <vt:lpstr>KNN Prediction Cincinnati</vt:lpstr>
      <vt:lpstr>Results</vt:lpstr>
      <vt:lpstr>Thank You!</vt:lpstr>
      <vt:lpstr>Team Members</vt:lpstr>
    </vt:vector>
  </TitlesOfParts>
  <Company>Arizona State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Desktop Systems Technology</dc:creator>
  <cp:lastModifiedBy>Shwetha Narayanan</cp:lastModifiedBy>
  <cp:revision>3247</cp:revision>
  <cp:lastPrinted>2015-01-21T19:45:34Z</cp:lastPrinted>
  <dcterms:created xsi:type="dcterms:W3CDTF">2005-12-06T00:19:44Z</dcterms:created>
  <dcterms:modified xsi:type="dcterms:W3CDTF">2017-04-25T02:43:06Z</dcterms:modified>
</cp:coreProperties>
</file>